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1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_rels/slideLayout84.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72.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61.xml.rels" ContentType="application/vnd.openxmlformats-package.relationships+xml"/>
  <Override PartName="/ppt/slideLayouts/_rels/slideLayout75.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74.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71.xml.rels" ContentType="application/vnd.openxmlformats-package.relationships+xml"/>
  <Override PartName="/ppt/slideLayouts/_rels/slideLayout73.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83.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57.xml.rels" ContentType="application/vnd.openxmlformats-package.relationships+xml"/>
  <Override PartName="/ppt/slideLayouts/_rels/slideLayout70.xml.rels" ContentType="application/vnd.openxmlformats-package.relationships+xml"/>
  <Override PartName="/ppt/slideLayouts/_rels/slideLayout46.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4.xml.rels" ContentType="application/vnd.openxmlformats-package.relationships+xml"/>
  <Override PartName="/ppt/slideLayouts/_rels/slideLayout68.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47.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77.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25.xml.rels" ContentType="application/vnd.openxmlformats-package.relationships+xml"/>
  <Override PartName="/ppt/slideLayouts/_rels/slideLayout17.xml.rels" ContentType="application/vnd.openxmlformats-package.relationships+xml"/>
  <Override PartName="/ppt/slideLayouts/_rels/slideLayout36.xml.rels" ContentType="application/vnd.openxmlformats-package.relationships+xml"/>
  <Override PartName="/ppt/slideLayouts/_rels/slideLayout28.xml.rels" ContentType="application/vnd.openxmlformats-package.relationships+xml"/>
  <Override PartName="/ppt/slideLayouts/_rels/slideLayout2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65.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80.xml" ContentType="application/vnd.openxmlformats-officedocument.presentationml.slideLayout+xml"/>
  <Override PartName="/ppt/slideLayouts/slideLayout75.xml" ContentType="application/vnd.openxmlformats-officedocument.presentationml.slideLayout+xml"/>
  <Override PartName="/ppt/slideLayouts/slideLayout66.xml" ContentType="application/vnd.openxmlformats-officedocument.presentationml.slideLayout+xml"/>
  <Override PartName="/ppt/slideLayouts/slideLayout81.xml" ContentType="application/vnd.openxmlformats-officedocument.presentationml.slideLayout+xml"/>
  <Override PartName="/ppt/slideLayouts/slideLayout76.xml" ContentType="application/vnd.openxmlformats-officedocument.presentationml.slideLayout+xml"/>
  <Override PartName="/ppt/slideLayouts/slideLayout67.xml" ContentType="application/vnd.openxmlformats-officedocument.presentationml.slideLayout+xml"/>
  <Override PartName="/ppt/slideLayouts/slideLayout82.xml" ContentType="application/vnd.openxmlformats-officedocument.presentationml.slideLayout+xml"/>
  <Override PartName="/ppt/slideLayouts/slideLayout77.xml" ContentType="application/vnd.openxmlformats-officedocument.presentationml.slideLayout+xml"/>
  <Override PartName="/ppt/slideLayouts/slideLayout68.xml" ContentType="application/vnd.openxmlformats-officedocument.presentationml.slideLayout+xml"/>
  <Override PartName="/ppt/slideLayouts/slideLayout83.xml" ContentType="application/vnd.openxmlformats-officedocument.presentationml.slideLayout+xml"/>
  <Override PartName="/ppt/slideLayouts/slideLayout78.xml" ContentType="application/vnd.openxmlformats-officedocument.presentationml.slideLayout+xml"/>
  <Override PartName="/ppt/slideLayouts/slideLayout84.xml" ContentType="application/vnd.openxmlformats-officedocument.presentationml.slideLayout+xml"/>
  <Override PartName="/ppt/slides/_rels/slide14.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_rels/presentation.xml.rels" ContentType="application/vnd.openxmlformats-package.relationships+xml"/>
  <Override PartName="/ppt/media/image1.png" ContentType="image/png"/>
  <Override PartName="/ppt/media/image8.jpeg" ContentType="image/jpeg"/>
  <Override PartName="/ppt/media/hdphoto1.wdp" ContentType="image/vnd.ms-photo"/>
  <Override PartName="/ppt/media/image17.png" ContentType="image/png"/>
  <Override PartName="/ppt/media/image6.jpeg" ContentType="image/jpeg"/>
  <Override PartName="/ppt/media/image12.png" ContentType="image/png"/>
  <Override PartName="/ppt/media/image3.jpeg" ContentType="image/jpeg"/>
  <Override PartName="/ppt/media/image16.png" ContentType="image/png"/>
  <Override PartName="/ppt/media/image4.jpeg" ContentType="image/jpeg"/>
  <Override PartName="/ppt/media/image5.jpeg" ContentType="image/jpeg"/>
  <Override PartName="/ppt/media/image7.jpeg" ContentType="image/jpeg"/>
  <Override PartName="/ppt/media/image2.png" ContentType="image/png"/>
  <Override PartName="/ppt/media/image9.jpeg" ContentType="image/jpeg"/>
  <Override PartName="/ppt/media/image10.png" ContentType="image/png"/>
  <Override PartName="/ppt/media/image11.png" ContentType="image/png"/>
  <Override PartName="/ppt/media/image18.jpeg" ContentType="image/jpeg"/>
  <Override PartName="/ppt/media/image13.png" ContentType="image/png"/>
  <Override PartName="/ppt/media/image14.png" ContentType="image/png"/>
  <Override PartName="/ppt/media/image1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4" name="PlaceHolder 2"/>
          <p:cNvSpPr>
            <a:spLocks noGrp="1"/>
          </p:cNvSpPr>
          <p:nvPr>
            <p:ph type="body"/>
          </p:nvPr>
        </p:nvSpPr>
        <p:spPr>
          <a:xfrm>
            <a:off x="0" y="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5" name="PlaceHolder 3"/>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7"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8"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9"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30" name="PlaceHolder 5"/>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2" name="PlaceHolder 2"/>
          <p:cNvSpPr>
            <a:spLocks noGrp="1"/>
          </p:cNvSpPr>
          <p:nvPr>
            <p:ph type="body"/>
          </p:nvPr>
        </p:nvSpPr>
        <p:spPr>
          <a:xfrm>
            <a:off x="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33" name="PlaceHolder 3"/>
          <p:cNvSpPr>
            <a:spLocks noGrp="1"/>
          </p:cNvSpPr>
          <p:nvPr>
            <p:ph type="body"/>
          </p:nvPr>
        </p:nvSpPr>
        <p:spPr>
          <a:xfrm>
            <a:off x="412200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34" name="PlaceHolder 4"/>
          <p:cNvSpPr>
            <a:spLocks noGrp="1"/>
          </p:cNvSpPr>
          <p:nvPr>
            <p:ph type="body"/>
          </p:nvPr>
        </p:nvSpPr>
        <p:spPr>
          <a:xfrm>
            <a:off x="824436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35" name="PlaceHolder 5"/>
          <p:cNvSpPr>
            <a:spLocks noGrp="1"/>
          </p:cNvSpPr>
          <p:nvPr>
            <p:ph type="body"/>
          </p:nvPr>
        </p:nvSpPr>
        <p:spPr>
          <a:xfrm>
            <a:off x="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36" name="PlaceHolder 6"/>
          <p:cNvSpPr>
            <a:spLocks noGrp="1"/>
          </p:cNvSpPr>
          <p:nvPr>
            <p:ph type="body"/>
          </p:nvPr>
        </p:nvSpPr>
        <p:spPr>
          <a:xfrm>
            <a:off x="412200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37" name="PlaceHolder 7"/>
          <p:cNvSpPr>
            <a:spLocks noGrp="1"/>
          </p:cNvSpPr>
          <p:nvPr>
            <p:ph type="body"/>
          </p:nvPr>
        </p:nvSpPr>
        <p:spPr>
          <a:xfrm>
            <a:off x="824436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1"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3" name="PlaceHolder 2"/>
          <p:cNvSpPr>
            <a:spLocks noGrp="1"/>
          </p:cNvSpPr>
          <p:nvPr>
            <p:ph type="body"/>
          </p:nvPr>
        </p:nvSpPr>
        <p:spPr>
          <a:xfrm>
            <a:off x="0" y="0"/>
            <a:ext cx="121917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45"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46"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0"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51"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52"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3"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4"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55"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56" name="PlaceHolder 4"/>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8"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59"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60" name="PlaceHolder 4"/>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2" name="PlaceHolder 2"/>
          <p:cNvSpPr>
            <a:spLocks noGrp="1"/>
          </p:cNvSpPr>
          <p:nvPr>
            <p:ph type="body"/>
          </p:nvPr>
        </p:nvSpPr>
        <p:spPr>
          <a:xfrm>
            <a:off x="0" y="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63" name="PlaceHolder 3"/>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65"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66"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67"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68" name="PlaceHolder 5"/>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0" name="PlaceHolder 2"/>
          <p:cNvSpPr>
            <a:spLocks noGrp="1"/>
          </p:cNvSpPr>
          <p:nvPr>
            <p:ph type="body"/>
          </p:nvPr>
        </p:nvSpPr>
        <p:spPr>
          <a:xfrm>
            <a:off x="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71" name="PlaceHolder 3"/>
          <p:cNvSpPr>
            <a:spLocks noGrp="1"/>
          </p:cNvSpPr>
          <p:nvPr>
            <p:ph type="body"/>
          </p:nvPr>
        </p:nvSpPr>
        <p:spPr>
          <a:xfrm>
            <a:off x="412200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72" name="PlaceHolder 4"/>
          <p:cNvSpPr>
            <a:spLocks noGrp="1"/>
          </p:cNvSpPr>
          <p:nvPr>
            <p:ph type="body"/>
          </p:nvPr>
        </p:nvSpPr>
        <p:spPr>
          <a:xfrm>
            <a:off x="824436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73" name="PlaceHolder 5"/>
          <p:cNvSpPr>
            <a:spLocks noGrp="1"/>
          </p:cNvSpPr>
          <p:nvPr>
            <p:ph type="body"/>
          </p:nvPr>
        </p:nvSpPr>
        <p:spPr>
          <a:xfrm>
            <a:off x="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74" name="PlaceHolder 6"/>
          <p:cNvSpPr>
            <a:spLocks noGrp="1"/>
          </p:cNvSpPr>
          <p:nvPr>
            <p:ph type="body"/>
          </p:nvPr>
        </p:nvSpPr>
        <p:spPr>
          <a:xfrm>
            <a:off x="412200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75" name="PlaceHolder 7"/>
          <p:cNvSpPr>
            <a:spLocks noGrp="1"/>
          </p:cNvSpPr>
          <p:nvPr>
            <p:ph type="body"/>
          </p:nvPr>
        </p:nvSpPr>
        <p:spPr>
          <a:xfrm>
            <a:off x="824436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0"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2" name="PlaceHolder 2"/>
          <p:cNvSpPr>
            <a:spLocks noGrp="1"/>
          </p:cNvSpPr>
          <p:nvPr>
            <p:ph type="body"/>
          </p:nvPr>
        </p:nvSpPr>
        <p:spPr>
          <a:xfrm>
            <a:off x="0" y="0"/>
            <a:ext cx="121917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4"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85"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5" name="PlaceHolder 2"/>
          <p:cNvSpPr>
            <a:spLocks noGrp="1"/>
          </p:cNvSpPr>
          <p:nvPr>
            <p:ph type="body"/>
          </p:nvPr>
        </p:nvSpPr>
        <p:spPr>
          <a:xfrm>
            <a:off x="0" y="0"/>
            <a:ext cx="121917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89"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90"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91"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3"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94"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95" name="PlaceHolder 4"/>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97"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98"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99" name="PlaceHolder 4"/>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1" name="PlaceHolder 2"/>
          <p:cNvSpPr>
            <a:spLocks noGrp="1"/>
          </p:cNvSpPr>
          <p:nvPr>
            <p:ph type="body"/>
          </p:nvPr>
        </p:nvSpPr>
        <p:spPr>
          <a:xfrm>
            <a:off x="0" y="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02" name="PlaceHolder 3"/>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4"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05"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06"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07" name="PlaceHolder 5"/>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09" name="PlaceHolder 2"/>
          <p:cNvSpPr>
            <a:spLocks noGrp="1"/>
          </p:cNvSpPr>
          <p:nvPr>
            <p:ph type="body"/>
          </p:nvPr>
        </p:nvSpPr>
        <p:spPr>
          <a:xfrm>
            <a:off x="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10" name="PlaceHolder 3"/>
          <p:cNvSpPr>
            <a:spLocks noGrp="1"/>
          </p:cNvSpPr>
          <p:nvPr>
            <p:ph type="body"/>
          </p:nvPr>
        </p:nvSpPr>
        <p:spPr>
          <a:xfrm>
            <a:off x="412200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11" name="PlaceHolder 4"/>
          <p:cNvSpPr>
            <a:spLocks noGrp="1"/>
          </p:cNvSpPr>
          <p:nvPr>
            <p:ph type="body"/>
          </p:nvPr>
        </p:nvSpPr>
        <p:spPr>
          <a:xfrm>
            <a:off x="824436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12" name="PlaceHolder 5"/>
          <p:cNvSpPr>
            <a:spLocks noGrp="1"/>
          </p:cNvSpPr>
          <p:nvPr>
            <p:ph type="body"/>
          </p:nvPr>
        </p:nvSpPr>
        <p:spPr>
          <a:xfrm>
            <a:off x="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13" name="PlaceHolder 6"/>
          <p:cNvSpPr>
            <a:spLocks noGrp="1"/>
          </p:cNvSpPr>
          <p:nvPr>
            <p:ph type="body"/>
          </p:nvPr>
        </p:nvSpPr>
        <p:spPr>
          <a:xfrm>
            <a:off x="412200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14" name="PlaceHolder 7"/>
          <p:cNvSpPr>
            <a:spLocks noGrp="1"/>
          </p:cNvSpPr>
          <p:nvPr>
            <p:ph type="body"/>
          </p:nvPr>
        </p:nvSpPr>
        <p:spPr>
          <a:xfrm>
            <a:off x="824436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20"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22" name="PlaceHolder 2"/>
          <p:cNvSpPr>
            <a:spLocks noGrp="1"/>
          </p:cNvSpPr>
          <p:nvPr>
            <p:ph type="body"/>
          </p:nvPr>
        </p:nvSpPr>
        <p:spPr>
          <a:xfrm>
            <a:off x="0" y="0"/>
            <a:ext cx="121917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7"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8"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24"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125"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29"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30"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131"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33"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134"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35" name="PlaceHolder 4"/>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37"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38"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39" name="PlaceHolder 4"/>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41" name="PlaceHolder 2"/>
          <p:cNvSpPr>
            <a:spLocks noGrp="1"/>
          </p:cNvSpPr>
          <p:nvPr>
            <p:ph type="body"/>
          </p:nvPr>
        </p:nvSpPr>
        <p:spPr>
          <a:xfrm>
            <a:off x="0" y="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42" name="PlaceHolder 3"/>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44"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45"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46"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47" name="PlaceHolder 5"/>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49" name="PlaceHolder 2"/>
          <p:cNvSpPr>
            <a:spLocks noGrp="1"/>
          </p:cNvSpPr>
          <p:nvPr>
            <p:ph type="body"/>
          </p:nvPr>
        </p:nvSpPr>
        <p:spPr>
          <a:xfrm>
            <a:off x="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50" name="PlaceHolder 3"/>
          <p:cNvSpPr>
            <a:spLocks noGrp="1"/>
          </p:cNvSpPr>
          <p:nvPr>
            <p:ph type="body"/>
          </p:nvPr>
        </p:nvSpPr>
        <p:spPr>
          <a:xfrm>
            <a:off x="412200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51" name="PlaceHolder 4"/>
          <p:cNvSpPr>
            <a:spLocks noGrp="1"/>
          </p:cNvSpPr>
          <p:nvPr>
            <p:ph type="body"/>
          </p:nvPr>
        </p:nvSpPr>
        <p:spPr>
          <a:xfrm>
            <a:off x="824436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52" name="PlaceHolder 5"/>
          <p:cNvSpPr>
            <a:spLocks noGrp="1"/>
          </p:cNvSpPr>
          <p:nvPr>
            <p:ph type="body"/>
          </p:nvPr>
        </p:nvSpPr>
        <p:spPr>
          <a:xfrm>
            <a:off x="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53" name="PlaceHolder 6"/>
          <p:cNvSpPr>
            <a:spLocks noGrp="1"/>
          </p:cNvSpPr>
          <p:nvPr>
            <p:ph type="body"/>
          </p:nvPr>
        </p:nvSpPr>
        <p:spPr>
          <a:xfrm>
            <a:off x="412200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54" name="PlaceHolder 7"/>
          <p:cNvSpPr>
            <a:spLocks noGrp="1"/>
          </p:cNvSpPr>
          <p:nvPr>
            <p:ph type="body"/>
          </p:nvPr>
        </p:nvSpPr>
        <p:spPr>
          <a:xfrm>
            <a:off x="824436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58"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60" name="PlaceHolder 2"/>
          <p:cNvSpPr>
            <a:spLocks noGrp="1"/>
          </p:cNvSpPr>
          <p:nvPr>
            <p:ph type="body"/>
          </p:nvPr>
        </p:nvSpPr>
        <p:spPr>
          <a:xfrm>
            <a:off x="0" y="0"/>
            <a:ext cx="121917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62"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163"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67"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68"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169"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71"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172"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73" name="PlaceHolder 4"/>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75"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76"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77" name="PlaceHolder 4"/>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79" name="PlaceHolder 2"/>
          <p:cNvSpPr>
            <a:spLocks noGrp="1"/>
          </p:cNvSpPr>
          <p:nvPr>
            <p:ph type="body"/>
          </p:nvPr>
        </p:nvSpPr>
        <p:spPr>
          <a:xfrm>
            <a:off x="0" y="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80" name="PlaceHolder 3"/>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82"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83"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84"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85" name="PlaceHolder 5"/>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87" name="PlaceHolder 2"/>
          <p:cNvSpPr>
            <a:spLocks noGrp="1"/>
          </p:cNvSpPr>
          <p:nvPr>
            <p:ph type="body"/>
          </p:nvPr>
        </p:nvSpPr>
        <p:spPr>
          <a:xfrm>
            <a:off x="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88" name="PlaceHolder 3"/>
          <p:cNvSpPr>
            <a:spLocks noGrp="1"/>
          </p:cNvSpPr>
          <p:nvPr>
            <p:ph type="body"/>
          </p:nvPr>
        </p:nvSpPr>
        <p:spPr>
          <a:xfrm>
            <a:off x="412200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89" name="PlaceHolder 4"/>
          <p:cNvSpPr>
            <a:spLocks noGrp="1"/>
          </p:cNvSpPr>
          <p:nvPr>
            <p:ph type="body"/>
          </p:nvPr>
        </p:nvSpPr>
        <p:spPr>
          <a:xfrm>
            <a:off x="824436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90" name="PlaceHolder 5"/>
          <p:cNvSpPr>
            <a:spLocks noGrp="1"/>
          </p:cNvSpPr>
          <p:nvPr>
            <p:ph type="body"/>
          </p:nvPr>
        </p:nvSpPr>
        <p:spPr>
          <a:xfrm>
            <a:off x="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91" name="PlaceHolder 6"/>
          <p:cNvSpPr>
            <a:spLocks noGrp="1"/>
          </p:cNvSpPr>
          <p:nvPr>
            <p:ph type="body"/>
          </p:nvPr>
        </p:nvSpPr>
        <p:spPr>
          <a:xfrm>
            <a:off x="412200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92" name="PlaceHolder 7"/>
          <p:cNvSpPr>
            <a:spLocks noGrp="1"/>
          </p:cNvSpPr>
          <p:nvPr>
            <p:ph type="body"/>
          </p:nvPr>
        </p:nvSpPr>
        <p:spPr>
          <a:xfrm>
            <a:off x="824436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96"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98" name="PlaceHolder 2"/>
          <p:cNvSpPr>
            <a:spLocks noGrp="1"/>
          </p:cNvSpPr>
          <p:nvPr>
            <p:ph type="body"/>
          </p:nvPr>
        </p:nvSpPr>
        <p:spPr>
          <a:xfrm>
            <a:off x="0" y="0"/>
            <a:ext cx="121917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00"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201"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05"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06"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207"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09"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210"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11" name="PlaceHolder 4"/>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3"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14"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15" name="PlaceHolder 4"/>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2"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3"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14"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17" name="PlaceHolder 2"/>
          <p:cNvSpPr>
            <a:spLocks noGrp="1"/>
          </p:cNvSpPr>
          <p:nvPr>
            <p:ph type="body"/>
          </p:nvPr>
        </p:nvSpPr>
        <p:spPr>
          <a:xfrm>
            <a:off x="0" y="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18" name="PlaceHolder 3"/>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20"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21"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22"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23" name="PlaceHolder 5"/>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25" name="PlaceHolder 2"/>
          <p:cNvSpPr>
            <a:spLocks noGrp="1"/>
          </p:cNvSpPr>
          <p:nvPr>
            <p:ph type="body"/>
          </p:nvPr>
        </p:nvSpPr>
        <p:spPr>
          <a:xfrm>
            <a:off x="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26" name="PlaceHolder 3"/>
          <p:cNvSpPr>
            <a:spLocks noGrp="1"/>
          </p:cNvSpPr>
          <p:nvPr>
            <p:ph type="body"/>
          </p:nvPr>
        </p:nvSpPr>
        <p:spPr>
          <a:xfrm>
            <a:off x="412200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27" name="PlaceHolder 4"/>
          <p:cNvSpPr>
            <a:spLocks noGrp="1"/>
          </p:cNvSpPr>
          <p:nvPr>
            <p:ph type="body"/>
          </p:nvPr>
        </p:nvSpPr>
        <p:spPr>
          <a:xfrm>
            <a:off x="824436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28" name="PlaceHolder 5"/>
          <p:cNvSpPr>
            <a:spLocks noGrp="1"/>
          </p:cNvSpPr>
          <p:nvPr>
            <p:ph type="body"/>
          </p:nvPr>
        </p:nvSpPr>
        <p:spPr>
          <a:xfrm>
            <a:off x="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29" name="PlaceHolder 6"/>
          <p:cNvSpPr>
            <a:spLocks noGrp="1"/>
          </p:cNvSpPr>
          <p:nvPr>
            <p:ph type="body"/>
          </p:nvPr>
        </p:nvSpPr>
        <p:spPr>
          <a:xfrm>
            <a:off x="412200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30" name="PlaceHolder 7"/>
          <p:cNvSpPr>
            <a:spLocks noGrp="1"/>
          </p:cNvSpPr>
          <p:nvPr>
            <p:ph type="body"/>
          </p:nvPr>
        </p:nvSpPr>
        <p:spPr>
          <a:xfrm>
            <a:off x="824436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34"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36" name="PlaceHolder 2"/>
          <p:cNvSpPr>
            <a:spLocks noGrp="1"/>
          </p:cNvSpPr>
          <p:nvPr>
            <p:ph type="body"/>
          </p:nvPr>
        </p:nvSpPr>
        <p:spPr>
          <a:xfrm>
            <a:off x="0" y="0"/>
            <a:ext cx="121917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38"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239"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43"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44" name="PlaceHolder 3"/>
          <p:cNvSpPr>
            <a:spLocks noGrp="1"/>
          </p:cNvSpPr>
          <p:nvPr>
            <p:ph type="body"/>
          </p:nvPr>
        </p:nvSpPr>
        <p:spPr>
          <a:xfrm>
            <a:off x="624708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245"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16"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17"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18" name="PlaceHolder 4"/>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47" name="PlaceHolder 2"/>
          <p:cNvSpPr>
            <a:spLocks noGrp="1"/>
          </p:cNvSpPr>
          <p:nvPr>
            <p:ph type="body"/>
          </p:nvPr>
        </p:nvSpPr>
        <p:spPr>
          <a:xfrm>
            <a:off x="0" y="0"/>
            <a:ext cx="5949360" cy="6857640"/>
          </a:xfrm>
          <a:prstGeom prst="rect">
            <a:avLst/>
          </a:prstGeom>
        </p:spPr>
        <p:txBody>
          <a:bodyPr lIns="0" rIns="0" tIns="0" bIns="0">
            <a:normAutofit/>
          </a:bodyPr>
          <a:p>
            <a:endParaRPr b="0" lang="id-ID" sz="2800" spc="-1" strike="noStrike">
              <a:solidFill>
                <a:srgbClr val="000000"/>
              </a:solidFill>
              <a:latin typeface="Calibri"/>
            </a:endParaRPr>
          </a:p>
        </p:txBody>
      </p:sp>
      <p:sp>
        <p:nvSpPr>
          <p:cNvPr id="248"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49" name="PlaceHolder 4"/>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1"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52"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53" name="PlaceHolder 4"/>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5" name="PlaceHolder 2"/>
          <p:cNvSpPr>
            <a:spLocks noGrp="1"/>
          </p:cNvSpPr>
          <p:nvPr>
            <p:ph type="body"/>
          </p:nvPr>
        </p:nvSpPr>
        <p:spPr>
          <a:xfrm>
            <a:off x="0" y="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56" name="PlaceHolder 3"/>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58"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59"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60" name="PlaceHolder 4"/>
          <p:cNvSpPr>
            <a:spLocks noGrp="1"/>
          </p:cNvSpPr>
          <p:nvPr>
            <p:ph type="body"/>
          </p:nvPr>
        </p:nvSpPr>
        <p:spPr>
          <a:xfrm>
            <a:off x="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61" name="PlaceHolder 5"/>
          <p:cNvSpPr>
            <a:spLocks noGrp="1"/>
          </p:cNvSpPr>
          <p:nvPr>
            <p:ph type="body"/>
          </p:nvPr>
        </p:nvSpPr>
        <p:spPr>
          <a:xfrm>
            <a:off x="6247080" y="358200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63" name="PlaceHolder 2"/>
          <p:cNvSpPr>
            <a:spLocks noGrp="1"/>
          </p:cNvSpPr>
          <p:nvPr>
            <p:ph type="body"/>
          </p:nvPr>
        </p:nvSpPr>
        <p:spPr>
          <a:xfrm>
            <a:off x="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64" name="PlaceHolder 3"/>
          <p:cNvSpPr>
            <a:spLocks noGrp="1"/>
          </p:cNvSpPr>
          <p:nvPr>
            <p:ph type="body"/>
          </p:nvPr>
        </p:nvSpPr>
        <p:spPr>
          <a:xfrm>
            <a:off x="412200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65" name="PlaceHolder 4"/>
          <p:cNvSpPr>
            <a:spLocks noGrp="1"/>
          </p:cNvSpPr>
          <p:nvPr>
            <p:ph type="body"/>
          </p:nvPr>
        </p:nvSpPr>
        <p:spPr>
          <a:xfrm>
            <a:off x="8244360" y="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66" name="PlaceHolder 5"/>
          <p:cNvSpPr>
            <a:spLocks noGrp="1"/>
          </p:cNvSpPr>
          <p:nvPr>
            <p:ph type="body"/>
          </p:nvPr>
        </p:nvSpPr>
        <p:spPr>
          <a:xfrm>
            <a:off x="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67" name="PlaceHolder 6"/>
          <p:cNvSpPr>
            <a:spLocks noGrp="1"/>
          </p:cNvSpPr>
          <p:nvPr>
            <p:ph type="body"/>
          </p:nvPr>
        </p:nvSpPr>
        <p:spPr>
          <a:xfrm>
            <a:off x="412200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68" name="PlaceHolder 7"/>
          <p:cNvSpPr>
            <a:spLocks noGrp="1"/>
          </p:cNvSpPr>
          <p:nvPr>
            <p:ph type="body"/>
          </p:nvPr>
        </p:nvSpPr>
        <p:spPr>
          <a:xfrm>
            <a:off x="8244360" y="3582000"/>
            <a:ext cx="392544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id-ID" sz="1800" spc="-1" strike="noStrike">
              <a:solidFill>
                <a:srgbClr val="000000"/>
              </a:solidFill>
              <a:latin typeface="Calibri"/>
            </a:endParaRPr>
          </a:p>
        </p:txBody>
      </p:sp>
      <p:sp>
        <p:nvSpPr>
          <p:cNvPr id="20" name="PlaceHolder 2"/>
          <p:cNvSpPr>
            <a:spLocks noGrp="1"/>
          </p:cNvSpPr>
          <p:nvPr>
            <p:ph type="body"/>
          </p:nvPr>
        </p:nvSpPr>
        <p:spPr>
          <a:xfrm>
            <a:off x="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1" name="PlaceHolder 3"/>
          <p:cNvSpPr>
            <a:spLocks noGrp="1"/>
          </p:cNvSpPr>
          <p:nvPr>
            <p:ph type="body"/>
          </p:nvPr>
        </p:nvSpPr>
        <p:spPr>
          <a:xfrm>
            <a:off x="6247080" y="0"/>
            <a:ext cx="5949360" cy="3270960"/>
          </a:xfrm>
          <a:prstGeom prst="rect">
            <a:avLst/>
          </a:prstGeom>
        </p:spPr>
        <p:txBody>
          <a:bodyPr lIns="0" rIns="0" tIns="0" bIns="0">
            <a:normAutofit/>
          </a:bodyPr>
          <a:p>
            <a:endParaRPr b="0" lang="id-ID" sz="2800" spc="-1" strike="noStrike">
              <a:solidFill>
                <a:srgbClr val="000000"/>
              </a:solidFill>
              <a:latin typeface="Calibri"/>
            </a:endParaRPr>
          </a:p>
        </p:txBody>
      </p:sp>
      <p:sp>
        <p:nvSpPr>
          <p:cNvPr id="22" name="PlaceHolder 4"/>
          <p:cNvSpPr>
            <a:spLocks noGrp="1"/>
          </p:cNvSpPr>
          <p:nvPr>
            <p:ph type="body"/>
          </p:nvPr>
        </p:nvSpPr>
        <p:spPr>
          <a:xfrm>
            <a:off x="0" y="3582000"/>
            <a:ext cx="12191760" cy="3270960"/>
          </a:xfrm>
          <a:prstGeom prst="rect">
            <a:avLst/>
          </a:prstGeom>
        </p:spPr>
        <p:txBody>
          <a:bodyPr lIns="0" rIns="0" tIns="0" bIns="0">
            <a:normAutofit/>
          </a:bodyPr>
          <a:p>
            <a:endParaRPr b="0" lang="id-ID"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0" y="0"/>
            <a:ext cx="12191760" cy="6857640"/>
          </a:xfrm>
          <a:prstGeom prst="rect">
            <a:avLst/>
          </a:prstGeom>
        </p:spPr>
        <p:txBody>
          <a:bodyPr lIns="90000" rIns="90000" tIns="45000" bIns="45000">
            <a:noAutofit/>
          </a:bodyPr>
          <a:p>
            <a:pPr marL="432000" indent="-324000">
              <a:spcBef>
                <a:spcPts val="1417"/>
              </a:spcBef>
              <a:buClr>
                <a:srgbClr val="000000"/>
              </a:buClr>
              <a:buSzPct val="45000"/>
              <a:buFont typeface="Wingdings" charset="2"/>
              <a:buChar char=""/>
            </a:pPr>
            <a:r>
              <a:rPr b="0" lang="id-ID" sz="1800" spc="-1" strike="noStrike">
                <a:solidFill>
                  <a:srgbClr val="000000"/>
                </a:solidFill>
                <a:latin typeface="Calibri"/>
              </a:rPr>
              <a:t>Click to edit the outline text format</a:t>
            </a:r>
            <a:endParaRPr b="0" lang="id-ID"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1800" spc="-1" strike="noStrike">
                <a:solidFill>
                  <a:srgbClr val="000000"/>
                </a:solidFill>
                <a:latin typeface="Calibri"/>
              </a:rPr>
              <a:t>Second Outline Level</a:t>
            </a:r>
            <a:endParaRPr b="0" lang="id-ID"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Third Outline Level</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Fourth Outline Level</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1800" spc="-1" strike="noStrike">
                <a:solidFill>
                  <a:srgbClr val="000000"/>
                </a:solidFill>
                <a:latin typeface="Calibri"/>
              </a:rPr>
              <a:t>Fifth Outline Level</a:t>
            </a:r>
            <a:endParaRPr b="0" lang="id-ID"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1800" spc="-1" strike="noStrike">
                <a:solidFill>
                  <a:srgbClr val="000000"/>
                </a:solidFill>
                <a:latin typeface="Calibri"/>
              </a:rPr>
              <a:t>Sixth Outline Level</a:t>
            </a:r>
            <a:endParaRPr b="0" lang="id-ID"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1800" spc="-1" strike="noStrike">
                <a:solidFill>
                  <a:srgbClr val="000000"/>
                </a:solidFill>
                <a:latin typeface="Calibri"/>
              </a:rPr>
              <a:t>Seventh Outline Level</a:t>
            </a:r>
            <a:endParaRPr b="0" lang="id-ID" sz="1800" spc="-1" strike="noStrike">
              <a:solidFill>
                <a:srgbClr val="000000"/>
              </a:solidFill>
              <a:latin typeface="Calibri"/>
            </a:endParaRPr>
          </a:p>
        </p:txBody>
      </p:sp>
      <p:sp>
        <p:nvSpPr>
          <p:cNvPr id="1"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id-ID" sz="1800" spc="-1" strike="noStrike">
                <a:solidFill>
                  <a:srgbClr val="000000"/>
                </a:solidFill>
                <a:latin typeface="Calibri"/>
              </a:rPr>
              <a:t>Click to edit the title text format</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5371920" y="0"/>
            <a:ext cx="4572720" cy="685764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id-ID" sz="1800" spc="-1" strike="noStrike">
                <a:solidFill>
                  <a:srgbClr val="000000"/>
                </a:solidFill>
                <a:latin typeface="Calibri"/>
              </a:rPr>
              <a:t>Click to edit the outline text format</a:t>
            </a:r>
            <a:endParaRPr b="0" lang="id-ID"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1800" spc="-1" strike="noStrike">
                <a:solidFill>
                  <a:srgbClr val="000000"/>
                </a:solidFill>
                <a:latin typeface="Calibri"/>
              </a:rPr>
              <a:t>Second Outline Level</a:t>
            </a:r>
            <a:endParaRPr b="0" lang="id-ID"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Third Outline Level</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Fourth Outline Level</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1800" spc="-1" strike="noStrike">
                <a:solidFill>
                  <a:srgbClr val="000000"/>
                </a:solidFill>
                <a:latin typeface="Calibri"/>
              </a:rPr>
              <a:t>Fifth Outline Level</a:t>
            </a:r>
            <a:endParaRPr b="0" lang="id-ID"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1800" spc="-1" strike="noStrike">
                <a:solidFill>
                  <a:srgbClr val="000000"/>
                </a:solidFill>
                <a:latin typeface="Calibri"/>
              </a:rPr>
              <a:t>Sixth Outline Level</a:t>
            </a:r>
            <a:endParaRPr b="0" lang="id-ID"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1800" spc="-1" strike="noStrike">
                <a:solidFill>
                  <a:srgbClr val="000000"/>
                </a:solidFill>
                <a:latin typeface="Calibri"/>
              </a:rPr>
              <a:t>Seventh Outline Level</a:t>
            </a:r>
            <a:endParaRPr b="0" lang="id-ID" sz="1800" spc="-1" strike="noStrike">
              <a:solidFill>
                <a:srgbClr val="000000"/>
              </a:solidFill>
              <a:latin typeface="Calibri"/>
            </a:endParaRPr>
          </a:p>
        </p:txBody>
      </p:sp>
      <p:sp>
        <p:nvSpPr>
          <p:cNvPr id="39"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id-ID" sz="1800" spc="-1" strike="noStrike">
                <a:solidFill>
                  <a:srgbClr val="000000"/>
                </a:solidFill>
                <a:latin typeface="Calibri"/>
              </a:rPr>
              <a:t>Click to edit the title text format</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CustomShape 1"/>
          <p:cNvSpPr/>
          <p:nvPr/>
        </p:nvSpPr>
        <p:spPr>
          <a:xfrm>
            <a:off x="5133600" y="835920"/>
            <a:ext cx="5355360" cy="4689360"/>
          </a:xfrm>
          <a:prstGeom prst="rect">
            <a:avLst/>
          </a:prstGeom>
          <a:ln>
            <a:noFill/>
          </a:ln>
          <a:effectLst>
            <a:outerShdw algn="ctr" blurRad="533400" dir="5400000" dist="50760" rotWithShape="0">
              <a:srgbClr val="000000">
                <a:alpha val="44000"/>
              </a:srgbClr>
            </a:outerShdw>
          </a:effectLst>
        </p:spPr>
        <p:style>
          <a:lnRef idx="2">
            <a:schemeClr val="accent1">
              <a:shade val="50000"/>
            </a:schemeClr>
          </a:lnRef>
          <a:fillRef idx="1">
            <a:schemeClr val="accent1"/>
          </a:fillRef>
          <a:effectRef idx="0">
            <a:schemeClr val="accent1"/>
          </a:effectRef>
          <a:fontRef idx="minor"/>
        </p:style>
      </p:sp>
      <p:sp>
        <p:nvSpPr>
          <p:cNvPr id="77" name="PlaceHolder 2"/>
          <p:cNvSpPr>
            <a:spLocks noGrp="1"/>
          </p:cNvSpPr>
          <p:nvPr>
            <p:ph type="body"/>
          </p:nvPr>
        </p:nvSpPr>
        <p:spPr>
          <a:xfrm>
            <a:off x="1662840" y="502200"/>
            <a:ext cx="4209480" cy="593676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id-ID" sz="1800" spc="-1" strike="noStrike">
                <a:solidFill>
                  <a:srgbClr val="000000"/>
                </a:solidFill>
                <a:latin typeface="Calibri"/>
              </a:rPr>
              <a:t>Click to edit the outline text format</a:t>
            </a:r>
            <a:endParaRPr b="0" lang="id-ID"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1800" spc="-1" strike="noStrike">
                <a:solidFill>
                  <a:srgbClr val="000000"/>
                </a:solidFill>
                <a:latin typeface="Calibri"/>
              </a:rPr>
              <a:t>Second Outline Level</a:t>
            </a:r>
            <a:endParaRPr b="0" lang="id-ID"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Third Outline Level</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Fourth Outline Level</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1800" spc="-1" strike="noStrike">
                <a:solidFill>
                  <a:srgbClr val="000000"/>
                </a:solidFill>
                <a:latin typeface="Calibri"/>
              </a:rPr>
              <a:t>Fifth Outline Level</a:t>
            </a:r>
            <a:endParaRPr b="0" lang="id-ID"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1800" spc="-1" strike="noStrike">
                <a:solidFill>
                  <a:srgbClr val="000000"/>
                </a:solidFill>
                <a:latin typeface="Calibri"/>
              </a:rPr>
              <a:t>Sixth Outline Level</a:t>
            </a:r>
            <a:endParaRPr b="0" lang="id-ID"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1800" spc="-1" strike="noStrike">
                <a:solidFill>
                  <a:srgbClr val="000000"/>
                </a:solidFill>
                <a:latin typeface="Calibri"/>
              </a:rPr>
              <a:t>Seventh Outline Level</a:t>
            </a:r>
            <a:endParaRPr b="0" lang="id-ID" sz="1800" spc="-1" strike="noStrike">
              <a:solidFill>
                <a:srgbClr val="000000"/>
              </a:solidFill>
              <a:latin typeface="Calibri"/>
            </a:endParaRPr>
          </a:p>
        </p:txBody>
      </p:sp>
      <p:sp>
        <p:nvSpPr>
          <p:cNvPr id="78" name="PlaceHolder 3"/>
          <p:cNvSpPr>
            <a:spLocks noGrp="1"/>
          </p:cNvSpPr>
          <p:nvPr>
            <p:ph type="title"/>
          </p:nvPr>
        </p:nvSpPr>
        <p:spPr>
          <a:xfrm>
            <a:off x="609480" y="273600"/>
            <a:ext cx="10972440" cy="1144800"/>
          </a:xfrm>
          <a:prstGeom prst="rect">
            <a:avLst/>
          </a:prstGeom>
        </p:spPr>
        <p:txBody>
          <a:bodyPr lIns="0" rIns="0" tIns="0" bIns="0" anchor="ctr">
            <a:noAutofit/>
          </a:bodyPr>
          <a:p>
            <a:r>
              <a:rPr b="0" lang="id-ID" sz="1800" spc="-1" strike="noStrike">
                <a:solidFill>
                  <a:srgbClr val="000000"/>
                </a:solidFill>
                <a:latin typeface="Calibri"/>
              </a:rPr>
              <a:t>Click to edit the title text format</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CustomShape 1"/>
          <p:cNvSpPr/>
          <p:nvPr/>
        </p:nvSpPr>
        <p:spPr>
          <a:xfrm>
            <a:off x="7972200" y="772560"/>
            <a:ext cx="3232080" cy="3463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6" name="PlaceHolder 2"/>
          <p:cNvSpPr>
            <a:spLocks noGrp="1"/>
          </p:cNvSpPr>
          <p:nvPr>
            <p:ph type="body"/>
          </p:nvPr>
        </p:nvSpPr>
        <p:spPr>
          <a:xfrm>
            <a:off x="8146800" y="914400"/>
            <a:ext cx="2870280" cy="3155040"/>
          </a:xfrm>
          <a:prstGeom prst="rect">
            <a:avLst/>
          </a:prstGeom>
        </p:spPr>
        <p:txBody>
          <a:bodyPr lIns="90000" rIns="90000" tIns="45000" bIns="45000">
            <a:normAutofit fontScale="13000"/>
          </a:bodyPr>
          <a:p>
            <a:pPr marL="432000" indent="-324000">
              <a:spcBef>
                <a:spcPts val="1417"/>
              </a:spcBef>
              <a:buClr>
                <a:srgbClr val="000000"/>
              </a:buClr>
              <a:buSzPct val="45000"/>
              <a:buFont typeface="Wingdings" charset="2"/>
              <a:buChar char=""/>
            </a:pPr>
            <a:r>
              <a:rPr b="0" lang="id-ID" sz="1800" spc="-1" strike="noStrike">
                <a:solidFill>
                  <a:srgbClr val="000000"/>
                </a:solidFill>
                <a:latin typeface="Calibri"/>
              </a:rPr>
              <a:t>Click to edit the outline text format</a:t>
            </a:r>
            <a:endParaRPr b="0" lang="id-ID"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1800" spc="-1" strike="noStrike">
                <a:solidFill>
                  <a:srgbClr val="000000"/>
                </a:solidFill>
                <a:latin typeface="Calibri"/>
              </a:rPr>
              <a:t>Second Outline Level</a:t>
            </a:r>
            <a:endParaRPr b="0" lang="id-ID"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Third Outline Level</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Fourth Outline Level</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1800" spc="-1" strike="noStrike">
                <a:solidFill>
                  <a:srgbClr val="000000"/>
                </a:solidFill>
                <a:latin typeface="Calibri"/>
              </a:rPr>
              <a:t>Fifth Outline Level</a:t>
            </a:r>
            <a:endParaRPr b="0" lang="id-ID"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1800" spc="-1" strike="noStrike">
                <a:solidFill>
                  <a:srgbClr val="000000"/>
                </a:solidFill>
                <a:latin typeface="Calibri"/>
              </a:rPr>
              <a:t>Sixth Outline Level</a:t>
            </a:r>
            <a:endParaRPr b="0" lang="id-ID"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1800" spc="-1" strike="noStrike">
                <a:solidFill>
                  <a:srgbClr val="000000"/>
                </a:solidFill>
                <a:latin typeface="Calibri"/>
              </a:rPr>
              <a:t>Seventh Outline Level</a:t>
            </a:r>
            <a:endParaRPr b="0" lang="id-ID" sz="1800" spc="-1" strike="noStrike">
              <a:solidFill>
                <a:srgbClr val="000000"/>
              </a:solidFill>
              <a:latin typeface="Calibri"/>
            </a:endParaRPr>
          </a:p>
        </p:txBody>
      </p:sp>
      <p:sp>
        <p:nvSpPr>
          <p:cNvPr id="117" name="PlaceHolder 3"/>
          <p:cNvSpPr>
            <a:spLocks noGrp="1"/>
          </p:cNvSpPr>
          <p:nvPr>
            <p:ph type="body"/>
          </p:nvPr>
        </p:nvSpPr>
        <p:spPr>
          <a:xfrm>
            <a:off x="1235520" y="914400"/>
            <a:ext cx="2870280" cy="3155040"/>
          </a:xfrm>
          <a:prstGeom prst="rect">
            <a:avLst/>
          </a:prstGeom>
        </p:spPr>
        <p:txBody>
          <a:bodyPr lIns="90000" rIns="90000" tIns="45000" bIns="45000">
            <a:normAutofit fontScale="13000"/>
          </a:bodyPr>
          <a:p>
            <a:pPr marL="432000" indent="-324000">
              <a:spcBef>
                <a:spcPts val="1417"/>
              </a:spcBef>
              <a:buClr>
                <a:srgbClr val="000000"/>
              </a:buClr>
              <a:buSzPct val="45000"/>
              <a:buFont typeface="Wingdings" charset="2"/>
              <a:buChar char=""/>
            </a:pPr>
            <a:r>
              <a:rPr b="0" lang="id-ID" sz="1800" spc="-1" strike="noStrike">
                <a:solidFill>
                  <a:srgbClr val="000000"/>
                </a:solidFill>
                <a:latin typeface="Calibri"/>
              </a:rPr>
              <a:t>Click to edit the outline text format</a:t>
            </a:r>
            <a:endParaRPr b="0" lang="id-ID"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1800" spc="-1" strike="noStrike">
                <a:solidFill>
                  <a:srgbClr val="000000"/>
                </a:solidFill>
                <a:latin typeface="Calibri"/>
              </a:rPr>
              <a:t>Second Outline Level</a:t>
            </a:r>
            <a:endParaRPr b="0" lang="id-ID"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Third Outline Level</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Fourth Outline Level</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1800" spc="-1" strike="noStrike">
                <a:solidFill>
                  <a:srgbClr val="000000"/>
                </a:solidFill>
                <a:latin typeface="Calibri"/>
              </a:rPr>
              <a:t>Fifth Outline Level</a:t>
            </a:r>
            <a:endParaRPr b="0" lang="id-ID"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1800" spc="-1" strike="noStrike">
                <a:solidFill>
                  <a:srgbClr val="000000"/>
                </a:solidFill>
                <a:latin typeface="Calibri"/>
              </a:rPr>
              <a:t>Sixth Outline Level</a:t>
            </a:r>
            <a:endParaRPr b="0" lang="id-ID"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1800" spc="-1" strike="noStrike">
                <a:solidFill>
                  <a:srgbClr val="000000"/>
                </a:solidFill>
                <a:latin typeface="Calibri"/>
              </a:rPr>
              <a:t>Seventh Outline Level</a:t>
            </a:r>
            <a:endParaRPr b="0" lang="id-ID" sz="1800" spc="-1" strike="noStrike">
              <a:solidFill>
                <a:srgbClr val="000000"/>
              </a:solidFill>
              <a:latin typeface="Calibri"/>
            </a:endParaRPr>
          </a:p>
        </p:txBody>
      </p:sp>
      <p:sp>
        <p:nvSpPr>
          <p:cNvPr id="118"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id-ID" sz="1800" spc="-1" strike="noStrike">
                <a:solidFill>
                  <a:srgbClr val="000000"/>
                </a:solidFill>
                <a:latin typeface="Calibri"/>
              </a:rPr>
              <a:t>Click to edit the title text format</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PlaceHolder 1"/>
          <p:cNvSpPr>
            <a:spLocks noGrp="1"/>
          </p:cNvSpPr>
          <p:nvPr>
            <p:ph type="body"/>
          </p:nvPr>
        </p:nvSpPr>
        <p:spPr>
          <a:xfrm>
            <a:off x="6125400" y="0"/>
            <a:ext cx="6066000" cy="6857640"/>
          </a:xfrm>
          <a:prstGeom prst="rect">
            <a:avLst/>
          </a:prstGeom>
        </p:spPr>
        <p:txBody>
          <a:bodyPr lIns="90000" rIns="90000" tIns="45000" bIns="45000">
            <a:noAutofit/>
          </a:bodyPr>
          <a:p>
            <a:pPr marL="432000" indent="-324000">
              <a:spcBef>
                <a:spcPts val="1417"/>
              </a:spcBef>
              <a:buClr>
                <a:srgbClr val="000000"/>
              </a:buClr>
              <a:buSzPct val="45000"/>
              <a:buFont typeface="Wingdings" charset="2"/>
              <a:buChar char=""/>
            </a:pPr>
            <a:r>
              <a:rPr b="0" lang="id-ID" sz="1800" spc="-1" strike="noStrike">
                <a:solidFill>
                  <a:srgbClr val="000000"/>
                </a:solidFill>
                <a:latin typeface="Calibri"/>
              </a:rPr>
              <a:t>Click to edit the outline text format</a:t>
            </a:r>
            <a:endParaRPr b="0" lang="id-ID"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1800" spc="-1" strike="noStrike">
                <a:solidFill>
                  <a:srgbClr val="000000"/>
                </a:solidFill>
                <a:latin typeface="Calibri"/>
              </a:rPr>
              <a:t>Second Outline Level</a:t>
            </a:r>
            <a:endParaRPr b="0" lang="id-ID"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Third Outline Level</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Fourth Outline Level</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1800" spc="-1" strike="noStrike">
                <a:solidFill>
                  <a:srgbClr val="000000"/>
                </a:solidFill>
                <a:latin typeface="Calibri"/>
              </a:rPr>
              <a:t>Fifth Outline Level</a:t>
            </a:r>
            <a:endParaRPr b="0" lang="id-ID"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1800" spc="-1" strike="noStrike">
                <a:solidFill>
                  <a:srgbClr val="000000"/>
                </a:solidFill>
                <a:latin typeface="Calibri"/>
              </a:rPr>
              <a:t>Sixth Outline Level</a:t>
            </a:r>
            <a:endParaRPr b="0" lang="id-ID"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1800" spc="-1" strike="noStrike">
                <a:solidFill>
                  <a:srgbClr val="000000"/>
                </a:solidFill>
                <a:latin typeface="Calibri"/>
              </a:rPr>
              <a:t>Seventh Outline Level</a:t>
            </a:r>
            <a:endParaRPr b="0" lang="id-ID" sz="1800" spc="-1" strike="noStrike">
              <a:solidFill>
                <a:srgbClr val="000000"/>
              </a:solidFill>
              <a:latin typeface="Calibri"/>
            </a:endParaRPr>
          </a:p>
        </p:txBody>
      </p:sp>
      <p:sp>
        <p:nvSpPr>
          <p:cNvPr id="156"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id-ID" sz="1800" spc="-1" strike="noStrike">
                <a:solidFill>
                  <a:srgbClr val="000000"/>
                </a:solidFill>
                <a:latin typeface="Calibri"/>
              </a:rPr>
              <a:t>Click to edit the title text format</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3" name="PlaceHolder 1"/>
          <p:cNvSpPr>
            <a:spLocks noGrp="1"/>
          </p:cNvSpPr>
          <p:nvPr>
            <p:ph type="body"/>
          </p:nvPr>
        </p:nvSpPr>
        <p:spPr>
          <a:xfrm>
            <a:off x="851760" y="0"/>
            <a:ext cx="4804560" cy="685764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id-ID" sz="1800" spc="-1" strike="noStrike">
                <a:solidFill>
                  <a:srgbClr val="000000"/>
                </a:solidFill>
                <a:latin typeface="Calibri"/>
              </a:rPr>
              <a:t>Click to edit the outline text format</a:t>
            </a:r>
            <a:endParaRPr b="0" lang="id-ID"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1800" spc="-1" strike="noStrike">
                <a:solidFill>
                  <a:srgbClr val="000000"/>
                </a:solidFill>
                <a:latin typeface="Calibri"/>
              </a:rPr>
              <a:t>Second Outline Level</a:t>
            </a:r>
            <a:endParaRPr b="0" lang="id-ID"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Third Outline Level</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Fourth Outline Level</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1800" spc="-1" strike="noStrike">
                <a:solidFill>
                  <a:srgbClr val="000000"/>
                </a:solidFill>
                <a:latin typeface="Calibri"/>
              </a:rPr>
              <a:t>Fifth Outline Level</a:t>
            </a:r>
            <a:endParaRPr b="0" lang="id-ID"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1800" spc="-1" strike="noStrike">
                <a:solidFill>
                  <a:srgbClr val="000000"/>
                </a:solidFill>
                <a:latin typeface="Calibri"/>
              </a:rPr>
              <a:t>Sixth Outline Level</a:t>
            </a:r>
            <a:endParaRPr b="0" lang="id-ID"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1800" spc="-1" strike="noStrike">
                <a:solidFill>
                  <a:srgbClr val="000000"/>
                </a:solidFill>
                <a:latin typeface="Calibri"/>
              </a:rPr>
              <a:t>Seventh Outline Level</a:t>
            </a:r>
            <a:endParaRPr b="0" lang="id-ID" sz="1800" spc="-1" strike="noStrike">
              <a:solidFill>
                <a:srgbClr val="000000"/>
              </a:solidFill>
              <a:latin typeface="Calibri"/>
            </a:endParaRPr>
          </a:p>
        </p:txBody>
      </p:sp>
      <p:sp>
        <p:nvSpPr>
          <p:cNvPr id="194"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id-ID" sz="1800" spc="-1" strike="noStrike">
                <a:solidFill>
                  <a:srgbClr val="000000"/>
                </a:solidFill>
                <a:latin typeface="Calibri"/>
              </a:rPr>
              <a:t>Click to edit the title text format</a:t>
            </a:r>
            <a:endParaRPr b="0" lang="id-ID"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id-ID" sz="1800" spc="-1" strike="noStrike">
                <a:solidFill>
                  <a:srgbClr val="000000"/>
                </a:solidFill>
                <a:latin typeface="Calibri"/>
              </a:rPr>
              <a:t>Click to edit the title text format</a:t>
            </a:r>
            <a:endParaRPr b="0" lang="id-ID" sz="1800" spc="-1" strike="noStrike">
              <a:solidFill>
                <a:srgbClr val="000000"/>
              </a:solidFill>
              <a:latin typeface="Calibri"/>
            </a:endParaRPr>
          </a:p>
        </p:txBody>
      </p:sp>
      <p:sp>
        <p:nvSpPr>
          <p:cNvPr id="23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d-ID" sz="2800" spc="-1" strike="noStrike">
                <a:solidFill>
                  <a:srgbClr val="000000"/>
                </a:solidFill>
                <a:latin typeface="Calibri"/>
              </a:rPr>
              <a:t>Click to edit the outline text format</a:t>
            </a:r>
            <a:endParaRPr b="0" lang="id-ID"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d-ID" sz="2000" spc="-1" strike="noStrike">
                <a:solidFill>
                  <a:srgbClr val="000000"/>
                </a:solidFill>
                <a:latin typeface="Calibri"/>
              </a:rPr>
              <a:t>Second Outline Level</a:t>
            </a:r>
            <a:endParaRPr b="0" lang="id-ID"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d-ID" sz="1800" spc="-1" strike="noStrike">
                <a:solidFill>
                  <a:srgbClr val="000000"/>
                </a:solidFill>
                <a:latin typeface="Calibri"/>
              </a:rPr>
              <a:t>Third Outline Level</a:t>
            </a:r>
            <a:endParaRPr b="0" lang="id-ID"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d-ID" sz="1800" spc="-1" strike="noStrike">
                <a:solidFill>
                  <a:srgbClr val="000000"/>
                </a:solidFill>
                <a:latin typeface="Calibri"/>
              </a:rPr>
              <a:t>Fourth Outline Level</a:t>
            </a:r>
            <a:endParaRPr b="0" lang="id-ID"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d-ID" sz="2000" spc="-1" strike="noStrike">
                <a:solidFill>
                  <a:srgbClr val="000000"/>
                </a:solidFill>
                <a:latin typeface="Calibri"/>
              </a:rPr>
              <a:t>Fifth Outline Level</a:t>
            </a:r>
            <a:endParaRPr b="0" lang="id-ID"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d-ID" sz="2000" spc="-1" strike="noStrike">
                <a:solidFill>
                  <a:srgbClr val="000000"/>
                </a:solidFill>
                <a:latin typeface="Calibri"/>
              </a:rPr>
              <a:t>Sixth Outline Level</a:t>
            </a:r>
            <a:endParaRPr b="0" lang="id-ID"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d-ID" sz="2000" spc="-1" strike="noStrike">
                <a:solidFill>
                  <a:srgbClr val="000000"/>
                </a:solidFill>
                <a:latin typeface="Calibri"/>
              </a:rPr>
              <a:t>Seventh Outline Level</a:t>
            </a:r>
            <a:endParaRPr b="0" lang="id-ID"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microsoft.com/office/2007/relationships/hdphoto" Target="../media/hdphoto1.wdp"/><Relationship Id="rId3" Type="http://schemas.openxmlformats.org/officeDocument/2006/relationships/image" Target="../media/image2.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Placeholder 9" descr=""/>
          <p:cNvPicPr/>
          <p:nvPr/>
        </p:nvPicPr>
        <p:blipFill>
          <a:blip r:embed="rId1">
            <a:alphaModFix amt="90000"/>
            <a:extLst>
              <a:ext uri="{BEBA8EAE-BF5A-486C-A8C5-ECC9F3942E4B}">
                <a14:imgProps xmlns:a14="http://schemas.microsoft.com/office/drawing/2010/main">
                  <a14:imgLayer r:embed="rId2">
                    <a14:imgEffect>
                      <a14:saturation sat="66000"/>
                    </a14:imgEffect>
                  </a14:imgLayer>
                </a14:imgProps>
              </a:ext>
            </a:extLst>
          </a:blip>
          <a:stretch/>
        </p:blipFill>
        <p:spPr>
          <a:xfrm>
            <a:off x="0" y="0"/>
            <a:ext cx="12191760" cy="6857640"/>
          </a:xfrm>
          <a:prstGeom prst="rect">
            <a:avLst/>
          </a:prstGeom>
          <a:ln>
            <a:noFill/>
          </a:ln>
        </p:spPr>
      </p:pic>
      <p:sp>
        <p:nvSpPr>
          <p:cNvPr id="270" name="CustomShape 1"/>
          <p:cNvSpPr/>
          <p:nvPr/>
        </p:nvSpPr>
        <p:spPr>
          <a:xfrm>
            <a:off x="-9360" y="5273280"/>
            <a:ext cx="12219480" cy="1614240"/>
          </a:xfrm>
          <a:prstGeom prst="rect">
            <a:avLst/>
          </a:prstGeom>
          <a:gradFill rotWithShape="0">
            <a:gsLst>
              <a:gs pos="0">
                <a:srgbClr val="2470bb"/>
              </a:gs>
              <a:gs pos="100000">
                <a:srgbClr val="194c80"/>
              </a:gs>
            </a:gsLst>
            <a:path path="circle">
              <a:fillToRect l="50000" t="150000" r="50000" b="-50000"/>
            </a:path>
          </a:gradFill>
          <a:ln>
            <a:solidFill>
              <a:schemeClr val="accent3"/>
            </a:solidFill>
          </a:ln>
          <a:effectLst>
            <a:softEdge rad="25400"/>
          </a:effectLst>
        </p:spPr>
        <p:style>
          <a:lnRef idx="1">
            <a:schemeClr val="accent3"/>
          </a:lnRef>
          <a:fillRef idx="3">
            <a:schemeClr val="accent3"/>
          </a:fillRef>
          <a:effectRef idx="2">
            <a:schemeClr val="accent3"/>
          </a:effectRef>
          <a:fontRef idx="minor"/>
        </p:style>
        <p:txBody>
          <a:bodyPr lIns="90000" rIns="90000" tIns="45000" bIns="45000">
            <a:spAutoFit/>
          </a:bodyPr>
          <a:p>
            <a:pPr algn="ctr">
              <a:lnSpc>
                <a:spcPct val="100000"/>
              </a:lnSpc>
            </a:pPr>
            <a:r>
              <a:rPr b="1" lang="en-US" sz="4000" spc="-1" strike="noStrike">
                <a:solidFill>
                  <a:srgbClr val="ffffff"/>
                </a:solidFill>
                <a:latin typeface="Montserrat"/>
              </a:rPr>
              <a:t>A CASE FOR PREDICTING PRICE RATHER </a:t>
            </a:r>
            <a:endParaRPr b="0" lang="en-US" sz="4000" spc="-1" strike="noStrike">
              <a:latin typeface="Arial"/>
            </a:endParaRPr>
          </a:p>
          <a:p>
            <a:pPr algn="ctr">
              <a:lnSpc>
                <a:spcPct val="100000"/>
              </a:lnSpc>
            </a:pPr>
            <a:r>
              <a:rPr b="1" lang="en-US" sz="4000" spc="-1" strike="noStrike">
                <a:solidFill>
                  <a:srgbClr val="ffffff"/>
                </a:solidFill>
                <a:latin typeface="Montserrat"/>
              </a:rPr>
              <a:t>THEN SCORE OR PRICE AND SCORE</a:t>
            </a:r>
            <a:endParaRPr b="0" lang="en-US" sz="4000" spc="-1" strike="noStrike">
              <a:latin typeface="Arial"/>
            </a:endParaRPr>
          </a:p>
          <a:p>
            <a:pPr algn="ctr">
              <a:lnSpc>
                <a:spcPct val="100000"/>
              </a:lnSpc>
            </a:pPr>
            <a:r>
              <a:rPr b="0" lang="en-US" sz="2000" spc="599" strike="noStrike">
                <a:solidFill>
                  <a:srgbClr val="ffffff"/>
                </a:solidFill>
                <a:latin typeface="Lato"/>
                <a:ea typeface="Lato"/>
              </a:rPr>
              <a:t>Garrett Hawes</a:t>
            </a:r>
            <a:endParaRPr b="0" lang="en-US" sz="2000" spc="-1" strike="noStrike">
              <a:latin typeface="Arial"/>
            </a:endParaRPr>
          </a:p>
        </p:txBody>
      </p:sp>
      <p:pic>
        <p:nvPicPr>
          <p:cNvPr id="271" name="Picture 6" descr="A close up of a sign&#10;&#10;Description automatically generated"/>
          <p:cNvPicPr/>
          <p:nvPr/>
        </p:nvPicPr>
        <p:blipFill>
          <a:blip r:embed="rId3"/>
          <a:stretch/>
        </p:blipFill>
        <p:spPr>
          <a:xfrm>
            <a:off x="172440" y="92880"/>
            <a:ext cx="1629720" cy="16956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1981800" y="291600"/>
            <a:ext cx="822780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000000"/>
                </a:solidFill>
                <a:latin typeface="Montserrat"/>
                <a:ea typeface="Roboto Black"/>
              </a:rPr>
              <a:t>PRICE IS NON-FINITE</a:t>
            </a:r>
            <a:endParaRPr b="0" lang="en-US" sz="3600" spc="-1" strike="noStrike">
              <a:latin typeface="Arial"/>
            </a:endParaRPr>
          </a:p>
        </p:txBody>
      </p:sp>
      <p:sp>
        <p:nvSpPr>
          <p:cNvPr id="321" name="CustomShape 2"/>
          <p:cNvSpPr/>
          <p:nvPr/>
        </p:nvSpPr>
        <p:spPr>
          <a:xfrm>
            <a:off x="658080" y="2170080"/>
            <a:ext cx="5054400" cy="3495960"/>
          </a:xfrm>
          <a:prstGeom prst="rect">
            <a:avLst/>
          </a:prstGeom>
          <a:noFill/>
          <a:ln>
            <a:noFill/>
          </a:ln>
        </p:spPr>
        <p:style>
          <a:lnRef idx="0"/>
          <a:fillRef idx="0"/>
          <a:effectRef idx="0"/>
          <a:fontRef idx="minor"/>
        </p:style>
        <p:txBody>
          <a:bodyPr lIns="90000" rIns="90000" tIns="45000" bIns="45000">
            <a:spAutoFit/>
          </a:bodyPr>
          <a:p>
            <a:pPr algn="r">
              <a:lnSpc>
                <a:spcPct val="140000"/>
              </a:lnSpc>
            </a:pPr>
            <a:r>
              <a:rPr b="0" lang="en-US" sz="1600" spc="-1" strike="noStrike">
                <a:solidFill>
                  <a:srgbClr val="242852"/>
                </a:solidFill>
                <a:latin typeface="Lato"/>
                <a:ea typeface="Lato"/>
              </a:rPr>
              <a:t>Most consumers do not have very sophisticated taste, other non taste factors can be just as important in what drives them to pay more or less. All the derived variables i.e. length of title, whether the title has any accents (i.e. if it sounds exotic), etc. … are irrelevant to rating since it is experts judging on taste. More to the point there are likely many variables that you can tweak to effect price. For rating all you can do is change the taste.</a:t>
            </a:r>
            <a:endParaRPr b="0" lang="en-US" sz="1600" spc="-1" strike="noStrike">
              <a:latin typeface="Arial"/>
            </a:endParaRPr>
          </a:p>
          <a:p>
            <a:pPr algn="r">
              <a:lnSpc>
                <a:spcPct val="140000"/>
              </a:lnSpc>
            </a:pPr>
            <a:endParaRPr b="0" lang="en-US" sz="1600" spc="-1" strike="noStrike">
              <a:latin typeface="Arial"/>
            </a:endParaRPr>
          </a:p>
        </p:txBody>
      </p:sp>
      <p:grpSp>
        <p:nvGrpSpPr>
          <p:cNvPr id="322" name="Group 3"/>
          <p:cNvGrpSpPr/>
          <p:nvPr/>
        </p:nvGrpSpPr>
        <p:grpSpPr>
          <a:xfrm>
            <a:off x="5894280" y="2168640"/>
            <a:ext cx="3797640" cy="3798720"/>
            <a:chOff x="5894280" y="2168640"/>
            <a:chExt cx="3797640" cy="3798720"/>
          </a:xfrm>
        </p:grpSpPr>
        <p:grpSp>
          <p:nvGrpSpPr>
            <p:cNvPr id="323" name="Group 4"/>
            <p:cNvGrpSpPr/>
            <p:nvPr/>
          </p:nvGrpSpPr>
          <p:grpSpPr>
            <a:xfrm>
              <a:off x="5894280" y="2168640"/>
              <a:ext cx="3797640" cy="3798720"/>
              <a:chOff x="5894280" y="2168640"/>
              <a:chExt cx="3797640" cy="3798720"/>
            </a:xfrm>
          </p:grpSpPr>
          <p:sp>
            <p:nvSpPr>
              <p:cNvPr id="324" name="CustomShape 5"/>
              <p:cNvSpPr/>
              <p:nvPr/>
            </p:nvSpPr>
            <p:spPr>
              <a:xfrm rot="2890800">
                <a:off x="6436440" y="2768400"/>
                <a:ext cx="2664720" cy="2647080"/>
              </a:xfrm>
              <a:custGeom>
                <a:avLst/>
                <a:gdLst/>
                <a:ahLst/>
                <a:rect l="l" t="t" r="r" b="b"/>
                <a:pathLst>
                  <a:path w="3071958" h="3051550">
                    <a:moveTo>
                      <a:pt x="0" y="223427"/>
                    </a:moveTo>
                    <a:lnTo>
                      <a:pt x="5457" y="222835"/>
                    </a:lnTo>
                    <a:cubicBezTo>
                      <a:pt x="5458" y="222001"/>
                      <a:pt x="5459" y="221168"/>
                      <a:pt x="5460" y="220334"/>
                    </a:cubicBezTo>
                    <a:lnTo>
                      <a:pt x="28507" y="220334"/>
                    </a:lnTo>
                    <a:lnTo>
                      <a:pt x="2059257" y="0"/>
                    </a:lnTo>
                    <a:lnTo>
                      <a:pt x="2119482" y="935855"/>
                    </a:lnTo>
                    <a:lnTo>
                      <a:pt x="1889915" y="950335"/>
                    </a:lnTo>
                    <a:lnTo>
                      <a:pt x="3066278" y="1999939"/>
                    </a:lnTo>
                    <a:lnTo>
                      <a:pt x="3071958" y="2076888"/>
                    </a:lnTo>
                    <a:lnTo>
                      <a:pt x="2199859" y="3051550"/>
                    </a:lnTo>
                    <a:lnTo>
                      <a:pt x="972751" y="1953570"/>
                    </a:lnTo>
                    <a:lnTo>
                      <a:pt x="972751" y="2236153"/>
                    </a:lnTo>
                    <a:lnTo>
                      <a:pt x="2769" y="2284871"/>
                    </a:lnTo>
                    <a:cubicBezTo>
                      <a:pt x="3644" y="1613356"/>
                      <a:pt x="4520" y="941840"/>
                      <a:pt x="5395" y="270325"/>
                    </a:cubicBezTo>
                    <a:lnTo>
                      <a:pt x="0" y="22342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25" name="CustomShape 6"/>
              <p:cNvSpPr/>
              <p:nvPr/>
            </p:nvSpPr>
            <p:spPr>
              <a:xfrm rot="2890800">
                <a:off x="6484320" y="2720520"/>
                <a:ext cx="2664720" cy="2647080"/>
              </a:xfrm>
              <a:custGeom>
                <a:avLst/>
                <a:gdLst/>
                <a:ahLst/>
                <a:rect l="l" t="t" r="r" b="b"/>
                <a:pathLst>
                  <a:path w="3071958" h="3051550">
                    <a:moveTo>
                      <a:pt x="0" y="223427"/>
                    </a:moveTo>
                    <a:lnTo>
                      <a:pt x="5457" y="222835"/>
                    </a:lnTo>
                    <a:lnTo>
                      <a:pt x="5460" y="220334"/>
                    </a:lnTo>
                    <a:lnTo>
                      <a:pt x="28507" y="220334"/>
                    </a:lnTo>
                    <a:lnTo>
                      <a:pt x="2059257" y="0"/>
                    </a:lnTo>
                    <a:lnTo>
                      <a:pt x="2119482" y="935855"/>
                    </a:lnTo>
                    <a:lnTo>
                      <a:pt x="1815594" y="952732"/>
                    </a:lnTo>
                    <a:lnTo>
                      <a:pt x="3071958" y="2076888"/>
                    </a:lnTo>
                    <a:lnTo>
                      <a:pt x="2199859" y="3051550"/>
                    </a:lnTo>
                    <a:lnTo>
                      <a:pt x="972751" y="1953570"/>
                    </a:lnTo>
                    <a:lnTo>
                      <a:pt x="972751" y="2236153"/>
                    </a:lnTo>
                    <a:lnTo>
                      <a:pt x="2769" y="2284871"/>
                    </a:lnTo>
                    <a:lnTo>
                      <a:pt x="5395" y="270325"/>
                    </a:ln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326" name="Group 7"/>
            <p:cNvGrpSpPr/>
            <p:nvPr/>
          </p:nvGrpSpPr>
          <p:grpSpPr>
            <a:xfrm>
              <a:off x="7452360" y="2895840"/>
              <a:ext cx="633240" cy="633240"/>
              <a:chOff x="7452360" y="2895840"/>
              <a:chExt cx="633240" cy="633240"/>
            </a:xfrm>
          </p:grpSpPr>
          <p:sp>
            <p:nvSpPr>
              <p:cNvPr id="327" name="CustomShape 8"/>
              <p:cNvSpPr/>
              <p:nvPr/>
            </p:nvSpPr>
            <p:spPr>
              <a:xfrm>
                <a:off x="7452360" y="2895840"/>
                <a:ext cx="633240" cy="633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 name="CustomShape 9"/>
              <p:cNvSpPr/>
              <p:nvPr/>
            </p:nvSpPr>
            <p:spPr>
              <a:xfrm>
                <a:off x="7624080" y="3072960"/>
                <a:ext cx="279000" cy="279000"/>
              </a:xfrm>
              <a:custGeom>
                <a:avLst/>
                <a:gdLst/>
                <a:ahLst/>
                <a:rect l="l" t="t" r="r" b="b"/>
                <a:pathLst>
                  <a:path w="21086" h="2160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600">
                <a:noFill/>
              </a:ln>
            </p:spPr>
            <p:style>
              <a:lnRef idx="0"/>
              <a:fillRef idx="0"/>
              <a:effectRef idx="0"/>
              <a:fontRef idx="minor"/>
            </p:style>
          </p:sp>
        </p:grpSp>
        <p:sp>
          <p:nvSpPr>
            <p:cNvPr id="329" name="CustomShape 10"/>
            <p:cNvSpPr/>
            <p:nvPr/>
          </p:nvSpPr>
          <p:spPr>
            <a:xfrm>
              <a:off x="7471440" y="3692160"/>
              <a:ext cx="583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29" strike="noStrike">
                  <a:solidFill>
                    <a:srgbClr val="ffffff"/>
                  </a:solidFill>
                  <a:latin typeface="Lato"/>
                  <a:ea typeface="Lato"/>
                </a:rPr>
                <a:t>UP </a:t>
              </a:r>
              <a:endParaRPr b="0" lang="en-US" sz="1800" spc="-1" strike="noStrike">
                <a:latin typeface="Arial"/>
              </a:endParaRPr>
            </a:p>
          </p:txBody>
        </p:sp>
      </p:grpSp>
      <p:grpSp>
        <p:nvGrpSpPr>
          <p:cNvPr id="330" name="Group 11"/>
          <p:cNvGrpSpPr/>
          <p:nvPr/>
        </p:nvGrpSpPr>
        <p:grpSpPr>
          <a:xfrm>
            <a:off x="8004240" y="1751400"/>
            <a:ext cx="3797640" cy="3798720"/>
            <a:chOff x="8004240" y="1751400"/>
            <a:chExt cx="3797640" cy="3798720"/>
          </a:xfrm>
        </p:grpSpPr>
        <p:grpSp>
          <p:nvGrpSpPr>
            <p:cNvPr id="331" name="Group 12"/>
            <p:cNvGrpSpPr/>
            <p:nvPr/>
          </p:nvGrpSpPr>
          <p:grpSpPr>
            <a:xfrm>
              <a:off x="8004240" y="1751400"/>
              <a:ext cx="3797640" cy="3798720"/>
              <a:chOff x="8004240" y="1751400"/>
              <a:chExt cx="3797640" cy="3798720"/>
            </a:xfrm>
          </p:grpSpPr>
          <p:sp>
            <p:nvSpPr>
              <p:cNvPr id="332" name="CustomShape 13"/>
              <p:cNvSpPr/>
              <p:nvPr/>
            </p:nvSpPr>
            <p:spPr>
              <a:xfrm rot="13690800">
                <a:off x="8594640" y="2302920"/>
                <a:ext cx="2664720" cy="2647080"/>
              </a:xfrm>
              <a:custGeom>
                <a:avLst/>
                <a:gdLst/>
                <a:ahLst/>
                <a:rect l="l" t="t" r="r" b="b"/>
                <a:pathLst>
                  <a:path w="3071958" h="3051550">
                    <a:moveTo>
                      <a:pt x="0" y="223427"/>
                    </a:moveTo>
                    <a:lnTo>
                      <a:pt x="5457" y="222835"/>
                    </a:lnTo>
                    <a:cubicBezTo>
                      <a:pt x="5458" y="222001"/>
                      <a:pt x="5459" y="221168"/>
                      <a:pt x="5460" y="220334"/>
                    </a:cubicBezTo>
                    <a:lnTo>
                      <a:pt x="28507" y="220334"/>
                    </a:lnTo>
                    <a:lnTo>
                      <a:pt x="2059257" y="0"/>
                    </a:lnTo>
                    <a:lnTo>
                      <a:pt x="2119482" y="935855"/>
                    </a:lnTo>
                    <a:lnTo>
                      <a:pt x="1889915" y="950335"/>
                    </a:lnTo>
                    <a:lnTo>
                      <a:pt x="3066278" y="1999939"/>
                    </a:lnTo>
                    <a:lnTo>
                      <a:pt x="3071958" y="2076888"/>
                    </a:lnTo>
                    <a:lnTo>
                      <a:pt x="2199859" y="3051550"/>
                    </a:lnTo>
                    <a:lnTo>
                      <a:pt x="972751" y="1953570"/>
                    </a:lnTo>
                    <a:lnTo>
                      <a:pt x="972751" y="2236153"/>
                    </a:lnTo>
                    <a:lnTo>
                      <a:pt x="2769" y="2284871"/>
                    </a:lnTo>
                    <a:cubicBezTo>
                      <a:pt x="3644" y="1613356"/>
                      <a:pt x="4520" y="941840"/>
                      <a:pt x="5395" y="270325"/>
                    </a:cubicBezTo>
                    <a:lnTo>
                      <a:pt x="0" y="22342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33" name="CustomShape 14"/>
              <p:cNvSpPr/>
              <p:nvPr/>
            </p:nvSpPr>
            <p:spPr>
              <a:xfrm rot="13690800">
                <a:off x="8546760" y="2350800"/>
                <a:ext cx="2664720" cy="2647080"/>
              </a:xfrm>
              <a:custGeom>
                <a:avLst/>
                <a:gdLst/>
                <a:ahLst/>
                <a:rect l="l" t="t" r="r" b="b"/>
                <a:pathLst>
                  <a:path w="3071958" h="3051550">
                    <a:moveTo>
                      <a:pt x="0" y="223427"/>
                    </a:moveTo>
                    <a:lnTo>
                      <a:pt x="5457" y="222835"/>
                    </a:lnTo>
                    <a:lnTo>
                      <a:pt x="5460" y="220334"/>
                    </a:lnTo>
                    <a:lnTo>
                      <a:pt x="28507" y="220334"/>
                    </a:lnTo>
                    <a:lnTo>
                      <a:pt x="2059257" y="0"/>
                    </a:lnTo>
                    <a:lnTo>
                      <a:pt x="2119482" y="935855"/>
                    </a:lnTo>
                    <a:lnTo>
                      <a:pt x="1815594" y="952732"/>
                    </a:lnTo>
                    <a:lnTo>
                      <a:pt x="3071958" y="2076888"/>
                    </a:lnTo>
                    <a:lnTo>
                      <a:pt x="2199859" y="3051550"/>
                    </a:lnTo>
                    <a:lnTo>
                      <a:pt x="972751" y="1953570"/>
                    </a:lnTo>
                    <a:lnTo>
                      <a:pt x="972751" y="2236153"/>
                    </a:lnTo>
                    <a:lnTo>
                      <a:pt x="2769" y="2284871"/>
                    </a:lnTo>
                    <a:lnTo>
                      <a:pt x="5395" y="2703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grpSp>
        <p:grpSp>
          <p:nvGrpSpPr>
            <p:cNvPr id="334" name="Group 15"/>
            <p:cNvGrpSpPr/>
            <p:nvPr/>
          </p:nvGrpSpPr>
          <p:grpSpPr>
            <a:xfrm>
              <a:off x="9613800" y="4196160"/>
              <a:ext cx="633240" cy="633240"/>
              <a:chOff x="9613800" y="4196160"/>
              <a:chExt cx="633240" cy="633240"/>
            </a:xfrm>
          </p:grpSpPr>
          <p:sp>
            <p:nvSpPr>
              <p:cNvPr id="335" name="CustomShape 16"/>
              <p:cNvSpPr/>
              <p:nvPr/>
            </p:nvSpPr>
            <p:spPr>
              <a:xfrm>
                <a:off x="9613800" y="4196160"/>
                <a:ext cx="633240" cy="633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6" name="CustomShape 17"/>
              <p:cNvSpPr/>
              <p:nvPr/>
            </p:nvSpPr>
            <p:spPr>
              <a:xfrm>
                <a:off x="9786240" y="4398480"/>
                <a:ext cx="279000" cy="228240"/>
              </a:xfrm>
              <a:custGeom>
                <a:avLst/>
                <a:gdLst/>
                <a:ahLst/>
                <a:rect l="l" t="t" r="r" b="b"/>
                <a:pathLst>
                  <a:path w="21600" h="2160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accent2"/>
              </a:solidFill>
              <a:ln w="12600">
                <a:noFill/>
              </a:ln>
            </p:spPr>
            <p:style>
              <a:lnRef idx="0"/>
              <a:fillRef idx="0"/>
              <a:effectRef idx="0"/>
              <a:fontRef idx="minor"/>
            </p:style>
          </p:sp>
        </p:grpSp>
        <p:sp>
          <p:nvSpPr>
            <p:cNvPr id="337" name="CustomShape 18"/>
            <p:cNvSpPr/>
            <p:nvPr/>
          </p:nvSpPr>
          <p:spPr>
            <a:xfrm>
              <a:off x="9441720" y="3692160"/>
              <a:ext cx="959400" cy="3646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29" strike="noStrike">
                  <a:solidFill>
                    <a:srgbClr val="ffffff"/>
                  </a:solidFill>
                  <a:latin typeface="Lato"/>
                  <a:ea typeface="Lato"/>
                </a:rPr>
                <a:t>DOWN</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1981800" y="162000"/>
            <a:ext cx="822780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000000"/>
                </a:solidFill>
                <a:latin typeface="Montserrat"/>
                <a:ea typeface="Roboto Black"/>
              </a:rPr>
              <a:t>FURTHER CONTEXT FOR PRICE</a:t>
            </a:r>
            <a:endParaRPr b="0" lang="en-US" sz="3600" spc="-1" strike="noStrike">
              <a:latin typeface="Arial"/>
            </a:endParaRPr>
          </a:p>
        </p:txBody>
      </p:sp>
      <p:sp>
        <p:nvSpPr>
          <p:cNvPr id="339" name="CustomShape 2"/>
          <p:cNvSpPr/>
          <p:nvPr/>
        </p:nvSpPr>
        <p:spPr>
          <a:xfrm>
            <a:off x="4053600" y="797040"/>
            <a:ext cx="4084920" cy="242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000" spc="-1" strike="noStrike">
                <a:solidFill>
                  <a:srgbClr val="000000"/>
                </a:solidFill>
                <a:latin typeface="Montserrat"/>
                <a:ea typeface="Roboto Light"/>
              </a:rPr>
              <a:t>Different realities</a:t>
            </a:r>
            <a:endParaRPr b="0" lang="en-US" sz="1000" spc="-1" strike="noStrike">
              <a:latin typeface="Arial"/>
            </a:endParaRPr>
          </a:p>
        </p:txBody>
      </p:sp>
      <p:sp>
        <p:nvSpPr>
          <p:cNvPr id="340" name="CustomShape 3"/>
          <p:cNvSpPr/>
          <p:nvPr/>
        </p:nvSpPr>
        <p:spPr>
          <a:xfrm>
            <a:off x="3844800" y="1532520"/>
            <a:ext cx="4576680" cy="3225960"/>
          </a:xfrm>
          <a:custGeom>
            <a:avLst/>
            <a:gdLst/>
            <a:ahLst/>
            <a:rect l="l" t="t" r="r" b="b"/>
            <a:pathLst>
              <a:path w="2246" h="1582">
                <a:moveTo>
                  <a:pt x="904" y="952"/>
                </a:moveTo>
                <a:cubicBezTo>
                  <a:pt x="1878" y="952"/>
                  <a:pt x="1878" y="952"/>
                  <a:pt x="1878" y="952"/>
                </a:cubicBezTo>
                <a:cubicBezTo>
                  <a:pt x="1878" y="1087"/>
                  <a:pt x="1878" y="1087"/>
                  <a:pt x="1878" y="1087"/>
                </a:cubicBezTo>
                <a:cubicBezTo>
                  <a:pt x="2246" y="790"/>
                  <a:pt x="2246" y="790"/>
                  <a:pt x="2246" y="790"/>
                </a:cubicBezTo>
                <a:cubicBezTo>
                  <a:pt x="1878" y="492"/>
                  <a:pt x="1878" y="492"/>
                  <a:pt x="1878" y="492"/>
                </a:cubicBezTo>
                <a:cubicBezTo>
                  <a:pt x="1878" y="627"/>
                  <a:pt x="1878" y="627"/>
                  <a:pt x="1878" y="627"/>
                </a:cubicBezTo>
                <a:cubicBezTo>
                  <a:pt x="901" y="627"/>
                  <a:pt x="901" y="627"/>
                  <a:pt x="901" y="627"/>
                </a:cubicBezTo>
                <a:cubicBezTo>
                  <a:pt x="274" y="0"/>
                  <a:pt x="274" y="0"/>
                  <a:pt x="274" y="0"/>
                </a:cubicBezTo>
                <a:cubicBezTo>
                  <a:pt x="142" y="0"/>
                  <a:pt x="142" y="0"/>
                  <a:pt x="142" y="0"/>
                </a:cubicBezTo>
                <a:cubicBezTo>
                  <a:pt x="103" y="105"/>
                  <a:pt x="71" y="214"/>
                  <a:pt x="48" y="326"/>
                </a:cubicBezTo>
                <a:cubicBezTo>
                  <a:pt x="139" y="326"/>
                  <a:pt x="139" y="326"/>
                  <a:pt x="139" y="326"/>
                </a:cubicBezTo>
                <a:cubicBezTo>
                  <a:pt x="441" y="627"/>
                  <a:pt x="441" y="627"/>
                  <a:pt x="441" y="627"/>
                </a:cubicBezTo>
                <a:cubicBezTo>
                  <a:pt x="6" y="627"/>
                  <a:pt x="6" y="627"/>
                  <a:pt x="6" y="627"/>
                </a:cubicBezTo>
                <a:cubicBezTo>
                  <a:pt x="2" y="681"/>
                  <a:pt x="0" y="735"/>
                  <a:pt x="0" y="790"/>
                </a:cubicBezTo>
                <a:cubicBezTo>
                  <a:pt x="0" y="844"/>
                  <a:pt x="2" y="899"/>
                  <a:pt x="6" y="952"/>
                </a:cubicBezTo>
                <a:cubicBezTo>
                  <a:pt x="443" y="952"/>
                  <a:pt x="443" y="952"/>
                  <a:pt x="443" y="952"/>
                </a:cubicBezTo>
                <a:cubicBezTo>
                  <a:pt x="139" y="1256"/>
                  <a:pt x="139" y="1256"/>
                  <a:pt x="139" y="1256"/>
                </a:cubicBezTo>
                <a:cubicBezTo>
                  <a:pt x="48" y="1256"/>
                  <a:pt x="48" y="1256"/>
                  <a:pt x="48" y="1256"/>
                </a:cubicBezTo>
                <a:cubicBezTo>
                  <a:pt x="72" y="1368"/>
                  <a:pt x="104" y="1477"/>
                  <a:pt x="144" y="1582"/>
                </a:cubicBezTo>
                <a:cubicBezTo>
                  <a:pt x="274" y="1582"/>
                  <a:pt x="274" y="1582"/>
                  <a:pt x="274" y="1582"/>
                </a:cubicBezTo>
                <a:lnTo>
                  <a:pt x="904" y="952"/>
                </a:lnTo>
                <a:close/>
              </a:path>
            </a:pathLst>
          </a:custGeom>
          <a:solidFill>
            <a:schemeClr val="accent4"/>
          </a:solidFill>
          <a:ln>
            <a:noFill/>
          </a:ln>
        </p:spPr>
        <p:style>
          <a:lnRef idx="0"/>
          <a:fillRef idx="0"/>
          <a:effectRef idx="0"/>
          <a:fontRef idx="minor"/>
        </p:style>
        <p:txBody>
          <a:bodyPr rIns="548640" tIns="0" anchor="ctr">
            <a:noAutofit/>
          </a:bodyPr>
          <a:p>
            <a:pPr algn="r">
              <a:lnSpc>
                <a:spcPct val="100000"/>
              </a:lnSpc>
            </a:pPr>
            <a:r>
              <a:rPr b="0" lang="en-US" sz="1200" spc="-1" strike="noStrike">
                <a:solidFill>
                  <a:srgbClr val="ffffff"/>
                </a:solidFill>
                <a:latin typeface="Lato"/>
                <a:ea typeface="Lato"/>
              </a:rPr>
              <a:t>Price</a:t>
            </a:r>
            <a:endParaRPr b="0" lang="en-US" sz="1200" spc="-1" strike="noStrike">
              <a:latin typeface="Arial"/>
            </a:endParaRPr>
          </a:p>
        </p:txBody>
      </p:sp>
      <p:sp>
        <p:nvSpPr>
          <p:cNvPr id="341" name="CustomShape 4"/>
          <p:cNvSpPr/>
          <p:nvPr/>
        </p:nvSpPr>
        <p:spPr>
          <a:xfrm>
            <a:off x="-7920" y="963360"/>
            <a:ext cx="3732120" cy="4361760"/>
          </a:xfrm>
          <a:custGeom>
            <a:avLst/>
            <a:gdLst/>
            <a:ahLst/>
            <a:rect l="l" t="t" r="r" b="b"/>
            <a:pathLst>
              <a:path w="3732551" h="4362137">
                <a:moveTo>
                  <a:pt x="0" y="0"/>
                </a:moveTo>
                <a:lnTo>
                  <a:pt x="3732551" y="0"/>
                </a:lnTo>
                <a:lnTo>
                  <a:pt x="3627619" y="592111"/>
                </a:lnTo>
                <a:cubicBezTo>
                  <a:pt x="3520189" y="993098"/>
                  <a:pt x="3340308" y="1680147"/>
                  <a:pt x="3357797" y="2308485"/>
                </a:cubicBezTo>
                <a:cubicBezTo>
                  <a:pt x="3375286" y="2936823"/>
                  <a:pt x="3625122" y="3683833"/>
                  <a:pt x="3732551" y="4362137"/>
                </a:cubicBezTo>
                <a:lnTo>
                  <a:pt x="0" y="4362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42" name="Group 5"/>
          <p:cNvGrpSpPr/>
          <p:nvPr/>
        </p:nvGrpSpPr>
        <p:grpSpPr>
          <a:xfrm>
            <a:off x="401760" y="2810880"/>
            <a:ext cx="3338280" cy="664200"/>
            <a:chOff x="401760" y="2810880"/>
            <a:chExt cx="3338280" cy="664200"/>
          </a:xfrm>
        </p:grpSpPr>
        <p:sp>
          <p:nvSpPr>
            <p:cNvPr id="343" name="CustomShape 6"/>
            <p:cNvSpPr/>
            <p:nvPr/>
          </p:nvSpPr>
          <p:spPr>
            <a:xfrm>
              <a:off x="2010600" y="2810880"/>
              <a:ext cx="1729440" cy="662400"/>
            </a:xfrm>
            <a:custGeom>
              <a:avLst/>
              <a:gdLst/>
              <a:ahLst/>
              <a:rect l="l" t="t" r="r" b="b"/>
              <a:pathLst>
                <a:path w="849" h="325">
                  <a:moveTo>
                    <a:pt x="849" y="0"/>
                  </a:moveTo>
                  <a:cubicBezTo>
                    <a:pt x="0" y="0"/>
                    <a:pt x="0" y="0"/>
                    <a:pt x="0" y="0"/>
                  </a:cubicBezTo>
                  <a:cubicBezTo>
                    <a:pt x="0" y="325"/>
                    <a:pt x="0" y="325"/>
                    <a:pt x="0" y="325"/>
                  </a:cubicBezTo>
                  <a:cubicBezTo>
                    <a:pt x="849" y="325"/>
                    <a:pt x="849" y="325"/>
                    <a:pt x="849" y="325"/>
                  </a:cubicBezTo>
                  <a:cubicBezTo>
                    <a:pt x="845" y="272"/>
                    <a:pt x="843" y="217"/>
                    <a:pt x="843" y="163"/>
                  </a:cubicBezTo>
                  <a:cubicBezTo>
                    <a:pt x="843" y="108"/>
                    <a:pt x="845" y="54"/>
                    <a:pt x="849" y="0"/>
                  </a:cubicBezTo>
                  <a:close/>
                </a:path>
              </a:pathLst>
            </a:custGeom>
            <a:solidFill>
              <a:schemeClr val="accent2"/>
            </a:solidFill>
            <a:ln>
              <a:noFill/>
            </a:ln>
          </p:spPr>
          <p:style>
            <a:lnRef idx="0"/>
            <a:fillRef idx="0"/>
            <a:effectRef idx="0"/>
            <a:fontRef idx="minor"/>
          </p:style>
        </p:sp>
        <p:sp>
          <p:nvSpPr>
            <p:cNvPr id="344" name="CustomShape 7"/>
            <p:cNvSpPr/>
            <p:nvPr/>
          </p:nvSpPr>
          <p:spPr>
            <a:xfrm>
              <a:off x="401760" y="2810880"/>
              <a:ext cx="3155040" cy="664200"/>
            </a:xfrm>
            <a:prstGeom prst="rect">
              <a:avLst/>
            </a:prstGeom>
            <a:solidFill>
              <a:schemeClr val="accent2"/>
            </a:solidFill>
            <a:ln>
              <a:noFill/>
            </a:ln>
          </p:spPr>
          <p:style>
            <a:lnRef idx="0"/>
            <a:fillRef idx="0"/>
            <a:effectRef idx="0"/>
            <a:fontRef idx="minor"/>
          </p:style>
          <p:txBody>
            <a:bodyPr anchor="ctr">
              <a:noAutofit/>
            </a:bodyPr>
            <a:p>
              <a:pPr algn="r">
                <a:lnSpc>
                  <a:spcPct val="100000"/>
                </a:lnSpc>
              </a:pPr>
              <a:r>
                <a:rPr b="0" lang="en-US" sz="1600" spc="-1" strike="noStrike">
                  <a:solidFill>
                    <a:srgbClr val="ffffff"/>
                  </a:solidFill>
                  <a:latin typeface="Lato"/>
                  <a:ea typeface="Lato"/>
                </a:rPr>
                <a:t>Marketing (choices presentation)</a:t>
              </a:r>
              <a:endParaRPr b="0" lang="en-US" sz="1600" spc="-1" strike="noStrike">
                <a:latin typeface="Arial"/>
              </a:endParaRPr>
            </a:p>
          </p:txBody>
        </p:sp>
      </p:grpSp>
      <p:grpSp>
        <p:nvGrpSpPr>
          <p:cNvPr id="345" name="Group 8"/>
          <p:cNvGrpSpPr/>
          <p:nvPr/>
        </p:nvGrpSpPr>
        <p:grpSpPr>
          <a:xfrm>
            <a:off x="401760" y="1532520"/>
            <a:ext cx="3617640" cy="664200"/>
            <a:chOff x="401760" y="1532520"/>
            <a:chExt cx="3617640" cy="664200"/>
          </a:xfrm>
        </p:grpSpPr>
        <p:sp>
          <p:nvSpPr>
            <p:cNvPr id="346" name="CustomShape 9"/>
            <p:cNvSpPr/>
            <p:nvPr/>
          </p:nvSpPr>
          <p:spPr>
            <a:xfrm>
              <a:off x="2010600" y="1532520"/>
              <a:ext cx="2008800" cy="664200"/>
            </a:xfrm>
            <a:custGeom>
              <a:avLst/>
              <a:gdLst/>
              <a:ahLst/>
              <a:rect l="l" t="t" r="r" b="b"/>
              <a:pathLst>
                <a:path w="986" h="326">
                  <a:moveTo>
                    <a:pt x="0" y="0"/>
                  </a:moveTo>
                  <a:cubicBezTo>
                    <a:pt x="0" y="326"/>
                    <a:pt x="0" y="326"/>
                    <a:pt x="0" y="326"/>
                  </a:cubicBezTo>
                  <a:cubicBezTo>
                    <a:pt x="891" y="326"/>
                    <a:pt x="891" y="326"/>
                    <a:pt x="891" y="326"/>
                  </a:cubicBezTo>
                  <a:cubicBezTo>
                    <a:pt x="914" y="214"/>
                    <a:pt x="946" y="105"/>
                    <a:pt x="986" y="0"/>
                  </a:cubicBezTo>
                  <a:lnTo>
                    <a:pt x="0" y="0"/>
                  </a:lnTo>
                  <a:close/>
                </a:path>
              </a:pathLst>
            </a:custGeom>
            <a:solidFill>
              <a:schemeClr val="accent1"/>
            </a:solidFill>
            <a:ln>
              <a:noFill/>
            </a:ln>
          </p:spPr>
          <p:style>
            <a:lnRef idx="0"/>
            <a:fillRef idx="0"/>
            <a:effectRef idx="0"/>
            <a:fontRef idx="minor"/>
          </p:style>
        </p:sp>
        <p:sp>
          <p:nvSpPr>
            <p:cNvPr id="347" name="CustomShape 10"/>
            <p:cNvSpPr/>
            <p:nvPr/>
          </p:nvSpPr>
          <p:spPr>
            <a:xfrm>
              <a:off x="401760" y="1532520"/>
              <a:ext cx="3338280" cy="664200"/>
            </a:xfrm>
            <a:prstGeom prst="rect">
              <a:avLst/>
            </a:prstGeom>
            <a:solidFill>
              <a:schemeClr val="accent1"/>
            </a:solidFill>
            <a:ln>
              <a:noFill/>
            </a:ln>
          </p:spPr>
          <p:style>
            <a:lnRef idx="0"/>
            <a:fillRef idx="0"/>
            <a:effectRef idx="0"/>
            <a:fontRef idx="minor"/>
          </p:style>
          <p:txBody>
            <a:bodyPr anchor="ctr">
              <a:noAutofit/>
            </a:bodyPr>
            <a:p>
              <a:pPr algn="r">
                <a:lnSpc>
                  <a:spcPct val="100000"/>
                </a:lnSpc>
              </a:pPr>
              <a:r>
                <a:rPr b="0" lang="en-US" sz="1600" spc="-1" strike="noStrike">
                  <a:solidFill>
                    <a:srgbClr val="ffffff"/>
                  </a:solidFill>
                  <a:latin typeface="Lato"/>
                  <a:ea typeface="Lato"/>
                </a:rPr>
                <a:t>Taste (review)</a:t>
              </a:r>
              <a:endParaRPr b="0" lang="en-US" sz="1600" spc="-1" strike="noStrike">
                <a:latin typeface="Arial"/>
              </a:endParaRPr>
            </a:p>
          </p:txBody>
        </p:sp>
      </p:grpSp>
      <p:grpSp>
        <p:nvGrpSpPr>
          <p:cNvPr id="348" name="Group 11"/>
          <p:cNvGrpSpPr/>
          <p:nvPr/>
        </p:nvGrpSpPr>
        <p:grpSpPr>
          <a:xfrm>
            <a:off x="401760" y="4093200"/>
            <a:ext cx="3620160" cy="666000"/>
            <a:chOff x="401760" y="4093200"/>
            <a:chExt cx="3620160" cy="666000"/>
          </a:xfrm>
        </p:grpSpPr>
        <p:sp>
          <p:nvSpPr>
            <p:cNvPr id="349" name="CustomShape 12"/>
            <p:cNvSpPr/>
            <p:nvPr/>
          </p:nvSpPr>
          <p:spPr>
            <a:xfrm>
              <a:off x="2010600" y="4093200"/>
              <a:ext cx="2011320" cy="664920"/>
            </a:xfrm>
            <a:custGeom>
              <a:avLst/>
              <a:gdLst/>
              <a:ahLst/>
              <a:rect l="l" t="t" r="r" b="b"/>
              <a:pathLst>
                <a:path w="987" h="326">
                  <a:moveTo>
                    <a:pt x="0" y="0"/>
                  </a:moveTo>
                  <a:cubicBezTo>
                    <a:pt x="0" y="326"/>
                    <a:pt x="0" y="326"/>
                    <a:pt x="0" y="326"/>
                  </a:cubicBezTo>
                  <a:cubicBezTo>
                    <a:pt x="987" y="326"/>
                    <a:pt x="987" y="326"/>
                    <a:pt x="987" y="326"/>
                  </a:cubicBezTo>
                  <a:cubicBezTo>
                    <a:pt x="947" y="221"/>
                    <a:pt x="915" y="112"/>
                    <a:pt x="891" y="0"/>
                  </a:cubicBezTo>
                  <a:lnTo>
                    <a:pt x="0" y="0"/>
                  </a:lnTo>
                  <a:close/>
                </a:path>
              </a:pathLst>
            </a:custGeom>
            <a:solidFill>
              <a:schemeClr val="accent3"/>
            </a:solidFill>
            <a:ln>
              <a:noFill/>
            </a:ln>
          </p:spPr>
          <p:style>
            <a:lnRef idx="0"/>
            <a:fillRef idx="0"/>
            <a:effectRef idx="0"/>
            <a:fontRef idx="minor"/>
          </p:style>
        </p:sp>
        <p:sp>
          <p:nvSpPr>
            <p:cNvPr id="350" name="CustomShape 13"/>
            <p:cNvSpPr/>
            <p:nvPr/>
          </p:nvSpPr>
          <p:spPr>
            <a:xfrm>
              <a:off x="401760" y="4095000"/>
              <a:ext cx="3338280" cy="664200"/>
            </a:xfrm>
            <a:prstGeom prst="rect">
              <a:avLst/>
            </a:prstGeom>
            <a:solidFill>
              <a:schemeClr val="accent3"/>
            </a:solidFill>
            <a:ln>
              <a:noFill/>
            </a:ln>
          </p:spPr>
          <p:style>
            <a:lnRef idx="0"/>
            <a:fillRef idx="0"/>
            <a:effectRef idx="0"/>
            <a:fontRef idx="minor"/>
          </p:style>
          <p:txBody>
            <a:bodyPr anchor="ctr">
              <a:noAutofit/>
            </a:bodyPr>
            <a:p>
              <a:pPr algn="r">
                <a:lnSpc>
                  <a:spcPct val="100000"/>
                </a:lnSpc>
              </a:pPr>
              <a:r>
                <a:rPr b="0" lang="en-US" sz="1600" spc="-1" strike="noStrike">
                  <a:solidFill>
                    <a:srgbClr val="ffffff"/>
                  </a:solidFill>
                  <a:latin typeface="Lato"/>
                  <a:ea typeface="Lato"/>
                </a:rPr>
                <a:t>Realities (location, variety, etc..)</a:t>
              </a:r>
              <a:endParaRPr b="0" lang="en-US" sz="1600" spc="-1" strike="noStrike">
                <a:latin typeface="Arial"/>
              </a:endParaRPr>
            </a:p>
          </p:txBody>
        </p:sp>
      </p:grpSp>
      <p:sp>
        <p:nvSpPr>
          <p:cNvPr id="351" name="CustomShape 14"/>
          <p:cNvSpPr/>
          <p:nvPr/>
        </p:nvSpPr>
        <p:spPr>
          <a:xfrm>
            <a:off x="8709120" y="2781360"/>
            <a:ext cx="3084480" cy="729720"/>
          </a:xfrm>
          <a:prstGeom prst="rect">
            <a:avLst/>
          </a:prstGeom>
          <a:noFill/>
          <a:ln>
            <a:noFill/>
          </a:ln>
        </p:spPr>
        <p:style>
          <a:lnRef idx="0"/>
          <a:fillRef idx="0"/>
          <a:effectRef idx="0"/>
          <a:fontRef idx="minor"/>
        </p:style>
        <p:txBody>
          <a:bodyPr lIns="122040" rIns="122040" tIns="45000" bIns="60840">
            <a:spAutoFit/>
          </a:bodyPr>
          <a:p>
            <a:pPr>
              <a:lnSpc>
                <a:spcPct val="120000"/>
              </a:lnSpc>
              <a:spcBef>
                <a:spcPts val="601"/>
              </a:spcBef>
            </a:pPr>
            <a:r>
              <a:rPr b="1" lang="en-US" sz="1200" spc="199" strike="noStrike">
                <a:solidFill>
                  <a:srgbClr val="000000"/>
                </a:solidFill>
                <a:latin typeface="Lato"/>
                <a:ea typeface="Lato"/>
              </a:rPr>
              <a:t>Contributing Factors</a:t>
            </a:r>
            <a:endParaRPr b="0" lang="en-US" sz="1200" spc="-1" strike="noStrike">
              <a:latin typeface="Arial"/>
            </a:endParaRPr>
          </a:p>
          <a:p>
            <a:pPr>
              <a:lnSpc>
                <a:spcPct val="120000"/>
              </a:lnSpc>
              <a:spcBef>
                <a:spcPts val="601"/>
              </a:spcBef>
            </a:pPr>
            <a:r>
              <a:rPr b="0" lang="en-US" sz="900" spc="-1" strike="noStrike">
                <a:solidFill>
                  <a:srgbClr val="000000"/>
                </a:solidFill>
                <a:latin typeface="Lato"/>
                <a:ea typeface="Lato"/>
              </a:rPr>
              <a:t>The variation of possible contributing factors is much larger in this case, and in fact many can be changed.</a:t>
            </a:r>
            <a:endParaRPr b="0" lang="en-US" sz="900" spc="-1" strike="noStrike">
              <a:latin typeface="Arial"/>
            </a:endParaRPr>
          </a:p>
        </p:txBody>
      </p:sp>
      <p:sp>
        <p:nvSpPr>
          <p:cNvPr id="352" name="CustomShape 15"/>
          <p:cNvSpPr/>
          <p:nvPr/>
        </p:nvSpPr>
        <p:spPr>
          <a:xfrm>
            <a:off x="4361040" y="5004000"/>
            <a:ext cx="4943520" cy="122544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200" spc="-1" strike="noStrike">
                <a:solidFill>
                  <a:srgbClr val="ffffff"/>
                </a:solidFill>
                <a:latin typeface="Lato"/>
                <a:ea typeface="Lato"/>
              </a:rPr>
              <a:t>      </a:t>
            </a:r>
            <a:r>
              <a:rPr b="0" lang="en-US" sz="1200" spc="-1" strike="noStrike">
                <a:solidFill>
                  <a:srgbClr val="ffffff"/>
                </a:solidFill>
                <a:latin typeface="Lato"/>
                <a:ea typeface="Lato"/>
              </a:rPr>
              <a:t>	</a:t>
            </a:r>
            <a:r>
              <a:rPr b="0" lang="en-US" sz="1200" spc="-1" strike="noStrike">
                <a:solidFill>
                  <a:srgbClr val="ffffff"/>
                </a:solidFill>
                <a:latin typeface="Lato"/>
                <a:ea typeface="Lato"/>
              </a:rPr>
              <a:t>	</a:t>
            </a:r>
            <a:r>
              <a:rPr b="0" lang="en-US" sz="1200" spc="-1" strike="noStrike">
                <a:solidFill>
                  <a:srgbClr val="ffffff"/>
                </a:solidFill>
                <a:latin typeface="Lato"/>
                <a:ea typeface="Lato"/>
              </a:rPr>
              <a:t>	</a:t>
            </a:r>
            <a:r>
              <a:rPr b="0" lang="en-US" sz="1200" spc="-1" strike="noStrike">
                <a:solidFill>
                  <a:srgbClr val="ffffff"/>
                </a:solidFill>
                <a:latin typeface="Lato"/>
                <a:ea typeface="Lato"/>
              </a:rPr>
              <a:t>Review Score   </a:t>
            </a:r>
            <a:endParaRPr b="0" lang="en-US" sz="1200" spc="-1" strike="noStrike">
              <a:latin typeface="Arial"/>
            </a:endParaRPr>
          </a:p>
        </p:txBody>
      </p:sp>
      <p:grpSp>
        <p:nvGrpSpPr>
          <p:cNvPr id="353" name="Group 16"/>
          <p:cNvGrpSpPr/>
          <p:nvPr/>
        </p:nvGrpSpPr>
        <p:grpSpPr>
          <a:xfrm>
            <a:off x="864360" y="5284800"/>
            <a:ext cx="3338280" cy="664200"/>
            <a:chOff x="864360" y="5284800"/>
            <a:chExt cx="3338280" cy="664200"/>
          </a:xfrm>
        </p:grpSpPr>
        <p:sp>
          <p:nvSpPr>
            <p:cNvPr id="354" name="CustomShape 17"/>
            <p:cNvSpPr/>
            <p:nvPr/>
          </p:nvSpPr>
          <p:spPr>
            <a:xfrm>
              <a:off x="2473200" y="5284800"/>
              <a:ext cx="1729440" cy="662400"/>
            </a:xfrm>
            <a:custGeom>
              <a:avLst/>
              <a:gdLst/>
              <a:ahLst/>
              <a:rect l="l" t="t" r="r" b="b"/>
              <a:pathLst>
                <a:path w="849" h="325">
                  <a:moveTo>
                    <a:pt x="849" y="0"/>
                  </a:moveTo>
                  <a:cubicBezTo>
                    <a:pt x="0" y="0"/>
                    <a:pt x="0" y="0"/>
                    <a:pt x="0" y="0"/>
                  </a:cubicBezTo>
                  <a:cubicBezTo>
                    <a:pt x="0" y="325"/>
                    <a:pt x="0" y="325"/>
                    <a:pt x="0" y="325"/>
                  </a:cubicBezTo>
                  <a:cubicBezTo>
                    <a:pt x="849" y="325"/>
                    <a:pt x="849" y="325"/>
                    <a:pt x="849" y="325"/>
                  </a:cubicBezTo>
                  <a:cubicBezTo>
                    <a:pt x="845" y="272"/>
                    <a:pt x="843" y="217"/>
                    <a:pt x="843" y="163"/>
                  </a:cubicBezTo>
                  <a:cubicBezTo>
                    <a:pt x="843" y="108"/>
                    <a:pt x="845" y="54"/>
                    <a:pt x="849" y="0"/>
                  </a:cubicBezTo>
                  <a:close/>
                </a:path>
              </a:pathLst>
            </a:custGeom>
            <a:solidFill>
              <a:schemeClr val="accent2"/>
            </a:solidFill>
            <a:ln>
              <a:noFill/>
            </a:ln>
          </p:spPr>
          <p:style>
            <a:lnRef idx="0"/>
            <a:fillRef idx="0"/>
            <a:effectRef idx="0"/>
            <a:fontRef idx="minor"/>
          </p:style>
        </p:sp>
        <p:sp>
          <p:nvSpPr>
            <p:cNvPr id="355" name="CustomShape 18"/>
            <p:cNvSpPr/>
            <p:nvPr/>
          </p:nvSpPr>
          <p:spPr>
            <a:xfrm>
              <a:off x="864360" y="5284800"/>
              <a:ext cx="3155040" cy="664200"/>
            </a:xfrm>
            <a:prstGeom prst="rect">
              <a:avLst/>
            </a:prstGeom>
            <a:solidFill>
              <a:schemeClr val="accent2"/>
            </a:solidFill>
            <a:ln>
              <a:noFill/>
            </a:ln>
          </p:spPr>
          <p:style>
            <a:lnRef idx="0"/>
            <a:fillRef idx="0"/>
            <a:effectRef idx="0"/>
            <a:fontRef idx="minor"/>
          </p:style>
          <p:txBody>
            <a:bodyPr anchor="ctr">
              <a:noAutofit/>
            </a:bodyPr>
            <a:p>
              <a:pPr algn="r">
                <a:lnSpc>
                  <a:spcPct val="100000"/>
                </a:lnSpc>
              </a:pPr>
              <a:r>
                <a:rPr b="0" lang="en-US" sz="1600" spc="-1" strike="noStrike">
                  <a:solidFill>
                    <a:srgbClr val="ffffff"/>
                  </a:solidFill>
                  <a:latin typeface="Lato"/>
                  <a:ea typeface="Lato"/>
                </a:rPr>
                <a:t>Taste</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1981800" y="162000"/>
            <a:ext cx="822780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000000"/>
                </a:solidFill>
                <a:latin typeface="Montserrat"/>
                <a:ea typeface="Roboto Black"/>
              </a:rPr>
              <a:t>A GOAL BASED APROACH</a:t>
            </a:r>
            <a:endParaRPr b="0" lang="en-US" sz="3600" spc="-1" strike="noStrike">
              <a:latin typeface="Arial"/>
            </a:endParaRPr>
          </a:p>
        </p:txBody>
      </p:sp>
      <p:grpSp>
        <p:nvGrpSpPr>
          <p:cNvPr id="357" name="Group 2"/>
          <p:cNvGrpSpPr/>
          <p:nvPr/>
        </p:nvGrpSpPr>
        <p:grpSpPr>
          <a:xfrm>
            <a:off x="3412800" y="219960"/>
            <a:ext cx="8416800" cy="6637680"/>
            <a:chOff x="3412800" y="219960"/>
            <a:chExt cx="8416800" cy="6637680"/>
          </a:xfrm>
        </p:grpSpPr>
        <p:grpSp>
          <p:nvGrpSpPr>
            <p:cNvPr id="358" name="Group 3"/>
            <p:cNvGrpSpPr/>
            <p:nvPr/>
          </p:nvGrpSpPr>
          <p:grpSpPr>
            <a:xfrm>
              <a:off x="3412800" y="4397400"/>
              <a:ext cx="6076800" cy="2460240"/>
              <a:chOff x="3412800" y="4397400"/>
              <a:chExt cx="6076800" cy="2460240"/>
            </a:xfrm>
          </p:grpSpPr>
          <p:sp>
            <p:nvSpPr>
              <p:cNvPr id="359" name="CustomShape 4"/>
              <p:cNvSpPr/>
              <p:nvPr/>
            </p:nvSpPr>
            <p:spPr>
              <a:xfrm flipH="1">
                <a:off x="3412800" y="5673600"/>
                <a:ext cx="2702160" cy="1184040"/>
              </a:xfrm>
              <a:prstGeom prst="cube">
                <a:avLst>
                  <a:gd name="adj" fmla="val 63892"/>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60" name="CustomShape 5"/>
              <p:cNvSpPr/>
              <p:nvPr/>
            </p:nvSpPr>
            <p:spPr>
              <a:xfrm flipH="1">
                <a:off x="4459320" y="5242680"/>
                <a:ext cx="2702160" cy="1184040"/>
              </a:xfrm>
              <a:prstGeom prst="cube">
                <a:avLst>
                  <a:gd name="adj" fmla="val 63892"/>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61" name="CustomShape 6"/>
              <p:cNvSpPr/>
              <p:nvPr/>
            </p:nvSpPr>
            <p:spPr>
              <a:xfrm flipH="1">
                <a:off x="5505480" y="4811760"/>
                <a:ext cx="2702160" cy="1184040"/>
              </a:xfrm>
              <a:prstGeom prst="cube">
                <a:avLst>
                  <a:gd name="adj" fmla="val 63892"/>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2" name="CustomShape 7"/>
              <p:cNvSpPr/>
              <p:nvPr/>
            </p:nvSpPr>
            <p:spPr>
              <a:xfrm flipH="1">
                <a:off x="6787440" y="4397400"/>
                <a:ext cx="2702160" cy="1184040"/>
              </a:xfrm>
              <a:prstGeom prst="cube">
                <a:avLst>
                  <a:gd name="adj" fmla="val 63892"/>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grpSp>
        <p:grpSp>
          <p:nvGrpSpPr>
            <p:cNvPr id="363" name="Group 8"/>
            <p:cNvGrpSpPr/>
            <p:nvPr/>
          </p:nvGrpSpPr>
          <p:grpSpPr>
            <a:xfrm>
              <a:off x="9489960" y="3024360"/>
              <a:ext cx="1730520" cy="1728720"/>
              <a:chOff x="9489960" y="3024360"/>
              <a:chExt cx="1730520" cy="1728720"/>
            </a:xfrm>
          </p:grpSpPr>
          <p:sp>
            <p:nvSpPr>
              <p:cNvPr id="364" name="CustomShape 9"/>
              <p:cNvSpPr/>
              <p:nvPr/>
            </p:nvSpPr>
            <p:spPr>
              <a:xfrm>
                <a:off x="9489960" y="3335760"/>
                <a:ext cx="1475640" cy="1417320"/>
              </a:xfrm>
              <a:custGeom>
                <a:avLst/>
                <a:gdLst/>
                <a:ahLst/>
                <a:rect l="l" t="t" r="r" b="b"/>
                <a:pathLst>
                  <a:path w="810" h="778">
                    <a:moveTo>
                      <a:pt x="625" y="0"/>
                    </a:moveTo>
                    <a:lnTo>
                      <a:pt x="810" y="626"/>
                    </a:lnTo>
                    <a:lnTo>
                      <a:pt x="186" y="778"/>
                    </a:lnTo>
                    <a:lnTo>
                      <a:pt x="0" y="150"/>
                    </a:lnTo>
                    <a:lnTo>
                      <a:pt x="625" y="0"/>
                    </a:lnTo>
                    <a:close/>
                  </a:path>
                </a:pathLst>
              </a:custGeom>
              <a:solidFill>
                <a:schemeClr val="accent4"/>
              </a:solidFill>
              <a:ln>
                <a:noFill/>
              </a:ln>
            </p:spPr>
            <p:style>
              <a:lnRef idx="0"/>
              <a:fillRef idx="0"/>
              <a:effectRef idx="0"/>
              <a:fontRef idx="minor"/>
            </p:style>
          </p:sp>
          <p:sp>
            <p:nvSpPr>
              <p:cNvPr id="365" name="CustomShape 10"/>
              <p:cNvSpPr/>
              <p:nvPr/>
            </p:nvSpPr>
            <p:spPr>
              <a:xfrm>
                <a:off x="10628640" y="3024360"/>
                <a:ext cx="591840" cy="1451880"/>
              </a:xfrm>
              <a:custGeom>
                <a:avLst/>
                <a:gdLst/>
                <a:ahLst/>
                <a:rect l="l" t="t" r="r" b="b"/>
                <a:pathLst>
                  <a:path w="325" h="797">
                    <a:moveTo>
                      <a:pt x="0" y="171"/>
                    </a:moveTo>
                    <a:lnTo>
                      <a:pt x="140" y="0"/>
                    </a:lnTo>
                    <a:lnTo>
                      <a:pt x="325" y="626"/>
                    </a:lnTo>
                    <a:lnTo>
                      <a:pt x="185" y="797"/>
                    </a:lnTo>
                    <a:lnTo>
                      <a:pt x="0" y="171"/>
                    </a:lnTo>
                    <a:close/>
                  </a:path>
                </a:pathLst>
              </a:custGeom>
              <a:gradFill rotWithShape="0">
                <a:gsLst>
                  <a:gs pos="0">
                    <a:srgbClr val="596a85"/>
                  </a:gs>
                  <a:gs pos="100000">
                    <a:srgbClr val="7f8fa9"/>
                  </a:gs>
                </a:gsLst>
                <a:lin ang="10800000"/>
              </a:gradFill>
              <a:ln>
                <a:noFill/>
              </a:ln>
            </p:spPr>
            <p:style>
              <a:lnRef idx="0"/>
              <a:fillRef idx="0"/>
              <a:effectRef idx="0"/>
              <a:fontRef idx="minor"/>
            </p:style>
          </p:sp>
          <p:sp>
            <p:nvSpPr>
              <p:cNvPr id="366" name="CustomShape 11"/>
              <p:cNvSpPr/>
              <p:nvPr/>
            </p:nvSpPr>
            <p:spPr>
              <a:xfrm>
                <a:off x="9489960" y="3024360"/>
                <a:ext cx="1393560" cy="584640"/>
              </a:xfrm>
              <a:custGeom>
                <a:avLst/>
                <a:gdLst/>
                <a:ahLst/>
                <a:rect l="l" t="t" r="r" b="b"/>
                <a:pathLst>
                  <a:path w="765" h="321">
                    <a:moveTo>
                      <a:pt x="0" y="321"/>
                    </a:moveTo>
                    <a:lnTo>
                      <a:pt x="139" y="151"/>
                    </a:lnTo>
                    <a:lnTo>
                      <a:pt x="765" y="0"/>
                    </a:lnTo>
                    <a:lnTo>
                      <a:pt x="625" y="171"/>
                    </a:lnTo>
                    <a:lnTo>
                      <a:pt x="0" y="321"/>
                    </a:lnTo>
                    <a:close/>
                  </a:path>
                </a:pathLst>
              </a:custGeom>
              <a:gradFill rotWithShape="0">
                <a:gsLst>
                  <a:gs pos="0">
                    <a:srgbClr val="596a85"/>
                  </a:gs>
                  <a:gs pos="100000">
                    <a:srgbClr val="7f8fa9"/>
                  </a:gs>
                </a:gsLst>
                <a:lin ang="10800000"/>
              </a:gradFill>
              <a:ln>
                <a:noFill/>
              </a:ln>
            </p:spPr>
            <p:style>
              <a:lnRef idx="0"/>
              <a:fillRef idx="0"/>
              <a:effectRef idx="0"/>
              <a:fontRef idx="minor"/>
            </p:style>
          </p:sp>
        </p:grpSp>
        <p:grpSp>
          <p:nvGrpSpPr>
            <p:cNvPr id="367" name="Group 12"/>
            <p:cNvGrpSpPr/>
            <p:nvPr/>
          </p:nvGrpSpPr>
          <p:grpSpPr>
            <a:xfrm>
              <a:off x="9147960" y="1088640"/>
              <a:ext cx="1679760" cy="1579320"/>
              <a:chOff x="9147960" y="1088640"/>
              <a:chExt cx="1679760" cy="1579320"/>
            </a:xfrm>
          </p:grpSpPr>
          <p:sp>
            <p:nvSpPr>
              <p:cNvPr id="368" name="CustomShape 13"/>
              <p:cNvSpPr/>
              <p:nvPr/>
            </p:nvSpPr>
            <p:spPr>
              <a:xfrm>
                <a:off x="9147960" y="1265400"/>
                <a:ext cx="1318680" cy="1402560"/>
              </a:xfrm>
              <a:custGeom>
                <a:avLst/>
                <a:gdLst/>
                <a:ahLst/>
                <a:rect l="l" t="t" r="r" b="b"/>
                <a:pathLst>
                  <a:path w="724" h="770">
                    <a:moveTo>
                      <a:pt x="724" y="123"/>
                    </a:moveTo>
                    <a:lnTo>
                      <a:pt x="631" y="770"/>
                    </a:lnTo>
                    <a:lnTo>
                      <a:pt x="0" y="647"/>
                    </a:lnTo>
                    <a:lnTo>
                      <a:pt x="94" y="0"/>
                    </a:lnTo>
                    <a:lnTo>
                      <a:pt x="724" y="123"/>
                    </a:lnTo>
                    <a:close/>
                  </a:path>
                </a:pathLst>
              </a:custGeom>
              <a:solidFill>
                <a:schemeClr val="accent2"/>
              </a:solidFill>
              <a:ln>
                <a:noFill/>
              </a:ln>
            </p:spPr>
            <p:style>
              <a:lnRef idx="0"/>
              <a:fillRef idx="0"/>
              <a:effectRef idx="0"/>
              <a:fontRef idx="minor"/>
            </p:style>
          </p:sp>
          <p:sp>
            <p:nvSpPr>
              <p:cNvPr id="369" name="CustomShape 14"/>
              <p:cNvSpPr/>
              <p:nvPr/>
            </p:nvSpPr>
            <p:spPr>
              <a:xfrm>
                <a:off x="10297440" y="1312560"/>
                <a:ext cx="529920" cy="1355400"/>
              </a:xfrm>
              <a:custGeom>
                <a:avLst/>
                <a:gdLst/>
                <a:ahLst/>
                <a:rect l="l" t="t" r="r" b="b"/>
                <a:pathLst>
                  <a:path w="291" h="744">
                    <a:moveTo>
                      <a:pt x="93" y="97"/>
                    </a:moveTo>
                    <a:lnTo>
                      <a:pt x="291" y="0"/>
                    </a:lnTo>
                    <a:lnTo>
                      <a:pt x="198" y="647"/>
                    </a:lnTo>
                    <a:lnTo>
                      <a:pt x="0" y="744"/>
                    </a:lnTo>
                    <a:lnTo>
                      <a:pt x="93" y="97"/>
                    </a:lnTo>
                    <a:close/>
                  </a:path>
                </a:pathLst>
              </a:custGeom>
              <a:gradFill rotWithShape="0">
                <a:gsLst>
                  <a:gs pos="0">
                    <a:srgbClr val="3477b2"/>
                  </a:gs>
                  <a:gs pos="100000">
                    <a:srgbClr val="629dd1"/>
                  </a:gs>
                </a:gsLst>
                <a:lin ang="10800000"/>
              </a:gradFill>
              <a:ln>
                <a:noFill/>
              </a:ln>
            </p:spPr>
            <p:style>
              <a:lnRef idx="0"/>
              <a:fillRef idx="0"/>
              <a:effectRef idx="0"/>
              <a:fontRef idx="minor"/>
            </p:style>
          </p:sp>
          <p:sp>
            <p:nvSpPr>
              <p:cNvPr id="370" name="CustomShape 15"/>
              <p:cNvSpPr/>
              <p:nvPr/>
            </p:nvSpPr>
            <p:spPr>
              <a:xfrm>
                <a:off x="9319320" y="1088640"/>
                <a:ext cx="1508400" cy="400320"/>
              </a:xfrm>
              <a:custGeom>
                <a:avLst/>
                <a:gdLst/>
                <a:ahLst/>
                <a:rect l="l" t="t" r="r" b="b"/>
                <a:pathLst>
                  <a:path w="828" h="220">
                    <a:moveTo>
                      <a:pt x="0" y="97"/>
                    </a:moveTo>
                    <a:lnTo>
                      <a:pt x="198" y="0"/>
                    </a:lnTo>
                    <a:lnTo>
                      <a:pt x="828" y="123"/>
                    </a:lnTo>
                    <a:lnTo>
                      <a:pt x="630" y="220"/>
                    </a:lnTo>
                    <a:lnTo>
                      <a:pt x="0" y="97"/>
                    </a:lnTo>
                    <a:close/>
                  </a:path>
                </a:pathLst>
              </a:custGeom>
              <a:gradFill rotWithShape="0">
                <a:gsLst>
                  <a:gs pos="0">
                    <a:srgbClr val="3477b2"/>
                  </a:gs>
                  <a:gs pos="100000">
                    <a:srgbClr val="629dd1"/>
                  </a:gs>
                </a:gsLst>
                <a:lin ang="10800000"/>
              </a:gradFill>
              <a:ln>
                <a:noFill/>
              </a:ln>
            </p:spPr>
            <p:style>
              <a:lnRef idx="0"/>
              <a:fillRef idx="0"/>
              <a:effectRef idx="0"/>
              <a:fontRef idx="minor"/>
            </p:style>
          </p:sp>
        </p:grpSp>
        <p:grpSp>
          <p:nvGrpSpPr>
            <p:cNvPr id="371" name="Group 16"/>
            <p:cNvGrpSpPr/>
            <p:nvPr/>
          </p:nvGrpSpPr>
          <p:grpSpPr>
            <a:xfrm>
              <a:off x="9855000" y="219960"/>
              <a:ext cx="1823760" cy="1619280"/>
              <a:chOff x="9855000" y="219960"/>
              <a:chExt cx="1823760" cy="1619280"/>
            </a:xfrm>
          </p:grpSpPr>
          <p:sp>
            <p:nvSpPr>
              <p:cNvPr id="372" name="CustomShape 17"/>
              <p:cNvSpPr/>
              <p:nvPr/>
            </p:nvSpPr>
            <p:spPr>
              <a:xfrm>
                <a:off x="10321560" y="219960"/>
                <a:ext cx="1357200" cy="1335240"/>
              </a:xfrm>
              <a:custGeom>
                <a:avLst/>
                <a:gdLst/>
                <a:ahLst/>
                <a:rect l="l" t="t" r="r" b="b"/>
                <a:pathLst>
                  <a:path w="745" h="733">
                    <a:moveTo>
                      <a:pt x="601" y="0"/>
                    </a:moveTo>
                    <a:lnTo>
                      <a:pt x="745" y="641"/>
                    </a:lnTo>
                    <a:lnTo>
                      <a:pt x="142" y="733"/>
                    </a:lnTo>
                    <a:lnTo>
                      <a:pt x="0" y="91"/>
                    </a:lnTo>
                    <a:lnTo>
                      <a:pt x="601" y="0"/>
                    </a:lnTo>
                    <a:close/>
                  </a:path>
                </a:pathLst>
              </a:custGeom>
              <a:solidFill>
                <a:schemeClr val="accent1"/>
              </a:solidFill>
              <a:ln>
                <a:noFill/>
              </a:ln>
            </p:spPr>
            <p:style>
              <a:lnRef idx="0"/>
              <a:fillRef idx="0"/>
              <a:effectRef idx="0"/>
              <a:fontRef idx="minor"/>
            </p:style>
          </p:sp>
          <p:sp>
            <p:nvSpPr>
              <p:cNvPr id="373" name="CustomShape 18"/>
              <p:cNvSpPr/>
              <p:nvPr/>
            </p:nvSpPr>
            <p:spPr>
              <a:xfrm>
                <a:off x="10113840" y="1387800"/>
                <a:ext cx="1564920" cy="451440"/>
              </a:xfrm>
              <a:custGeom>
                <a:avLst/>
                <a:gdLst/>
                <a:ahLst/>
                <a:rect l="l" t="t" r="r" b="b"/>
                <a:pathLst>
                  <a:path w="859" h="248">
                    <a:moveTo>
                      <a:pt x="859" y="0"/>
                    </a:moveTo>
                    <a:lnTo>
                      <a:pt x="603" y="156"/>
                    </a:lnTo>
                    <a:lnTo>
                      <a:pt x="0" y="248"/>
                    </a:lnTo>
                    <a:lnTo>
                      <a:pt x="256" y="92"/>
                    </a:lnTo>
                    <a:lnTo>
                      <a:pt x="859" y="0"/>
                    </a:lnTo>
                    <a:close/>
                  </a:path>
                </a:pathLst>
              </a:custGeom>
              <a:gradFill rotWithShape="0">
                <a:gsLst>
                  <a:gs pos="0">
                    <a:srgbClr val="374c81"/>
                  </a:gs>
                  <a:gs pos="100000">
                    <a:srgbClr val="4a66ac"/>
                  </a:gs>
                </a:gsLst>
                <a:lin ang="10800000"/>
              </a:gradFill>
              <a:ln>
                <a:noFill/>
              </a:ln>
            </p:spPr>
            <p:style>
              <a:lnRef idx="0"/>
              <a:fillRef idx="0"/>
              <a:effectRef idx="0"/>
              <a:fontRef idx="minor"/>
            </p:style>
          </p:sp>
          <p:sp>
            <p:nvSpPr>
              <p:cNvPr id="374" name="CustomShape 19"/>
              <p:cNvSpPr/>
              <p:nvPr/>
            </p:nvSpPr>
            <p:spPr>
              <a:xfrm>
                <a:off x="9855000" y="385560"/>
                <a:ext cx="724680" cy="1453680"/>
              </a:xfrm>
              <a:custGeom>
                <a:avLst/>
                <a:gdLst/>
                <a:ahLst/>
                <a:rect l="l" t="t" r="r" b="b"/>
                <a:pathLst>
                  <a:path w="398" h="798">
                    <a:moveTo>
                      <a:pt x="398" y="642"/>
                    </a:moveTo>
                    <a:lnTo>
                      <a:pt x="142" y="798"/>
                    </a:lnTo>
                    <a:lnTo>
                      <a:pt x="0" y="157"/>
                    </a:lnTo>
                    <a:lnTo>
                      <a:pt x="256" y="0"/>
                    </a:lnTo>
                    <a:lnTo>
                      <a:pt x="398" y="642"/>
                    </a:lnTo>
                    <a:close/>
                  </a:path>
                </a:pathLst>
              </a:custGeom>
              <a:gradFill rotWithShape="0">
                <a:gsLst>
                  <a:gs pos="0">
                    <a:srgbClr val="374c81"/>
                  </a:gs>
                  <a:gs pos="100000">
                    <a:srgbClr val="4a66ac"/>
                  </a:gs>
                </a:gsLst>
                <a:lin ang="10800000"/>
              </a:gradFill>
              <a:ln>
                <a:noFill/>
              </a:ln>
            </p:spPr>
            <p:style>
              <a:lnRef idx="0"/>
              <a:fillRef idx="0"/>
              <a:effectRef idx="0"/>
              <a:fontRef idx="minor"/>
            </p:style>
          </p:sp>
        </p:grpSp>
        <p:grpSp>
          <p:nvGrpSpPr>
            <p:cNvPr id="375" name="Group 20"/>
            <p:cNvGrpSpPr/>
            <p:nvPr/>
          </p:nvGrpSpPr>
          <p:grpSpPr>
            <a:xfrm>
              <a:off x="9858600" y="2108160"/>
              <a:ext cx="1971000" cy="1674360"/>
              <a:chOff x="9858600" y="2108160"/>
              <a:chExt cx="1971000" cy="1674360"/>
            </a:xfrm>
          </p:grpSpPr>
          <p:sp>
            <p:nvSpPr>
              <p:cNvPr id="376" name="CustomShape 21"/>
              <p:cNvSpPr/>
              <p:nvPr/>
            </p:nvSpPr>
            <p:spPr>
              <a:xfrm>
                <a:off x="10377720" y="2179440"/>
                <a:ext cx="1451880" cy="1603080"/>
              </a:xfrm>
              <a:custGeom>
                <a:avLst/>
                <a:gdLst/>
                <a:ahLst/>
                <a:rect l="l" t="t" r="r" b="b"/>
                <a:pathLst>
                  <a:path w="797" h="880">
                    <a:moveTo>
                      <a:pt x="557" y="0"/>
                    </a:moveTo>
                    <a:lnTo>
                      <a:pt x="797" y="602"/>
                    </a:lnTo>
                    <a:lnTo>
                      <a:pt x="240" y="880"/>
                    </a:lnTo>
                    <a:lnTo>
                      <a:pt x="0" y="277"/>
                    </a:lnTo>
                    <a:lnTo>
                      <a:pt x="557" y="0"/>
                    </a:lnTo>
                    <a:close/>
                  </a:path>
                </a:pathLst>
              </a:custGeom>
              <a:solidFill>
                <a:schemeClr val="accent3"/>
              </a:solidFill>
              <a:ln>
                <a:noFill/>
              </a:ln>
            </p:spPr>
            <p:style>
              <a:lnRef idx="0"/>
              <a:fillRef idx="0"/>
              <a:effectRef idx="0"/>
              <a:fontRef idx="minor"/>
            </p:style>
          </p:sp>
          <p:sp>
            <p:nvSpPr>
              <p:cNvPr id="377" name="CustomShape 22"/>
              <p:cNvSpPr/>
              <p:nvPr/>
            </p:nvSpPr>
            <p:spPr>
              <a:xfrm>
                <a:off x="9858600" y="2612880"/>
                <a:ext cx="956160" cy="1169280"/>
              </a:xfrm>
              <a:custGeom>
                <a:avLst/>
                <a:gdLst/>
                <a:ahLst/>
                <a:rect l="l" t="t" r="r" b="b"/>
                <a:pathLst>
                  <a:path w="525" h="642">
                    <a:moveTo>
                      <a:pt x="525" y="642"/>
                    </a:moveTo>
                    <a:lnTo>
                      <a:pt x="240" y="603"/>
                    </a:lnTo>
                    <a:lnTo>
                      <a:pt x="0" y="0"/>
                    </a:lnTo>
                    <a:lnTo>
                      <a:pt x="285" y="39"/>
                    </a:lnTo>
                    <a:lnTo>
                      <a:pt x="525" y="642"/>
                    </a:lnTo>
                    <a:close/>
                  </a:path>
                </a:pathLst>
              </a:custGeom>
              <a:gradFill rotWithShape="0">
                <a:gsLst>
                  <a:gs pos="0">
                    <a:srgbClr val="1f5fa0"/>
                  </a:gs>
                  <a:gs pos="100000">
                    <a:srgbClr val="297fd5"/>
                  </a:gs>
                </a:gsLst>
                <a:lin ang="10800000"/>
              </a:gradFill>
              <a:ln>
                <a:noFill/>
              </a:ln>
            </p:spPr>
            <p:style>
              <a:lnRef idx="0"/>
              <a:fillRef idx="0"/>
              <a:effectRef idx="0"/>
              <a:fontRef idx="minor"/>
            </p:style>
          </p:sp>
          <p:sp>
            <p:nvSpPr>
              <p:cNvPr id="378" name="CustomShape 23"/>
              <p:cNvSpPr/>
              <p:nvPr/>
            </p:nvSpPr>
            <p:spPr>
              <a:xfrm>
                <a:off x="9858600" y="2108160"/>
                <a:ext cx="1533960" cy="575280"/>
              </a:xfrm>
              <a:custGeom>
                <a:avLst/>
                <a:gdLst/>
                <a:ahLst/>
                <a:rect l="l" t="t" r="r" b="b"/>
                <a:pathLst>
                  <a:path w="842" h="316">
                    <a:moveTo>
                      <a:pt x="285" y="316"/>
                    </a:moveTo>
                    <a:lnTo>
                      <a:pt x="0" y="277"/>
                    </a:lnTo>
                    <a:lnTo>
                      <a:pt x="557" y="0"/>
                    </a:lnTo>
                    <a:lnTo>
                      <a:pt x="842" y="39"/>
                    </a:lnTo>
                    <a:lnTo>
                      <a:pt x="285" y="316"/>
                    </a:lnTo>
                    <a:close/>
                  </a:path>
                </a:pathLst>
              </a:custGeom>
              <a:gradFill rotWithShape="0">
                <a:gsLst>
                  <a:gs pos="0">
                    <a:srgbClr val="1f5fa0"/>
                  </a:gs>
                  <a:gs pos="100000">
                    <a:srgbClr val="297fd5"/>
                  </a:gs>
                </a:gsLst>
                <a:lin ang="10800000"/>
              </a:gradFill>
              <a:ln>
                <a:noFill/>
              </a:ln>
            </p:spPr>
            <p:style>
              <a:lnRef idx="0"/>
              <a:fillRef idx="0"/>
              <a:effectRef idx="0"/>
              <a:fontRef idx="minor"/>
            </p:style>
          </p:sp>
        </p:grpSp>
        <p:grpSp>
          <p:nvGrpSpPr>
            <p:cNvPr id="379" name="Group 24"/>
            <p:cNvGrpSpPr/>
            <p:nvPr/>
          </p:nvGrpSpPr>
          <p:grpSpPr>
            <a:xfrm>
              <a:off x="7457760" y="1602720"/>
              <a:ext cx="1996920" cy="3322440"/>
              <a:chOff x="7457760" y="1602720"/>
              <a:chExt cx="1996920" cy="3322440"/>
            </a:xfrm>
          </p:grpSpPr>
          <p:sp>
            <p:nvSpPr>
              <p:cNvPr id="380" name="CustomShape 25"/>
              <p:cNvSpPr/>
              <p:nvPr/>
            </p:nvSpPr>
            <p:spPr>
              <a:xfrm>
                <a:off x="7457760" y="4670280"/>
                <a:ext cx="1355760" cy="254880"/>
              </a:xfrm>
              <a:prstGeom prst="ellipse">
                <a:avLst/>
              </a:prstGeom>
              <a:gradFill rotWithShape="0">
                <a:gsLst>
                  <a:gs pos="0">
                    <a:srgbClr val="171717"/>
                  </a:gs>
                  <a:gs pos="100000">
                    <a:srgbClr val="ffffff"/>
                  </a:gs>
                </a:gsLst>
                <a:path path="rect"/>
              </a:gradFill>
              <a:ln w="9360">
                <a:noFill/>
              </a:ln>
            </p:spPr>
            <p:style>
              <a:lnRef idx="0"/>
              <a:fillRef idx="0"/>
              <a:effectRef idx="0"/>
              <a:fontRef idx="minor"/>
            </p:style>
          </p:sp>
          <p:grpSp>
            <p:nvGrpSpPr>
              <p:cNvPr id="381" name="Group 26"/>
              <p:cNvGrpSpPr/>
              <p:nvPr/>
            </p:nvGrpSpPr>
            <p:grpSpPr>
              <a:xfrm>
                <a:off x="7931160" y="1602720"/>
                <a:ext cx="1523520" cy="3150360"/>
                <a:chOff x="7931160" y="1602720"/>
                <a:chExt cx="1523520" cy="3150360"/>
              </a:xfrm>
            </p:grpSpPr>
            <p:sp>
              <p:nvSpPr>
                <p:cNvPr id="382" name="CustomShape 27"/>
                <p:cNvSpPr/>
                <p:nvPr/>
              </p:nvSpPr>
              <p:spPr>
                <a:xfrm flipH="1" rot="3295800">
                  <a:off x="8441640" y="1483200"/>
                  <a:ext cx="263520" cy="1287360"/>
                </a:xfrm>
                <a:prstGeom prst="roundRect">
                  <a:avLst>
                    <a:gd name="adj" fmla="val 50000"/>
                  </a:avLst>
                </a:prstGeom>
                <a:solidFill>
                  <a:srgbClr val="484848"/>
                </a:solidFill>
                <a:ln w="6480">
                  <a:noFill/>
                </a:ln>
              </p:spPr>
              <p:style>
                <a:lnRef idx="0"/>
                <a:fillRef idx="0"/>
                <a:effectRef idx="0"/>
                <a:fontRef idx="minor"/>
              </p:style>
            </p:sp>
            <p:sp>
              <p:nvSpPr>
                <p:cNvPr id="383" name="CustomShape 28"/>
                <p:cNvSpPr/>
                <p:nvPr/>
              </p:nvSpPr>
              <p:spPr>
                <a:xfrm>
                  <a:off x="7931160" y="1602720"/>
                  <a:ext cx="650880" cy="650880"/>
                </a:xfrm>
                <a:prstGeom prst="ellipse">
                  <a:avLst/>
                </a:prstGeom>
                <a:solidFill>
                  <a:srgbClr val="484848"/>
                </a:solidFill>
                <a:ln w="9360">
                  <a:noFill/>
                </a:ln>
                <a:effectLst>
                  <a:outerShdw blurRad="40000" dir="5400000" dist="23040" rotWithShape="0">
                    <a:srgbClr val="808080">
                      <a:alpha val="35000"/>
                    </a:srgbClr>
                  </a:outerShdw>
                </a:effectLst>
              </p:spPr>
              <p:style>
                <a:lnRef idx="0"/>
                <a:fillRef idx="0"/>
                <a:effectRef idx="0"/>
                <a:fontRef idx="minor"/>
              </p:style>
            </p:sp>
            <p:sp>
              <p:nvSpPr>
                <p:cNvPr id="384" name="CustomShape 29"/>
                <p:cNvSpPr/>
                <p:nvPr/>
              </p:nvSpPr>
              <p:spPr>
                <a:xfrm>
                  <a:off x="7989840" y="2297520"/>
                  <a:ext cx="533520" cy="1113840"/>
                </a:xfrm>
                <a:prstGeom prst="roundRect">
                  <a:avLst>
                    <a:gd name="adj" fmla="val 29870"/>
                  </a:avLst>
                </a:prstGeom>
                <a:solidFill>
                  <a:srgbClr val="484848"/>
                </a:solidFill>
                <a:ln w="6480">
                  <a:noFill/>
                </a:ln>
              </p:spPr>
              <p:style>
                <a:lnRef idx="0"/>
                <a:fillRef idx="0"/>
                <a:effectRef idx="0"/>
                <a:fontRef idx="minor"/>
              </p:style>
            </p:sp>
            <p:sp>
              <p:nvSpPr>
                <p:cNvPr id="385" name="CustomShape 30"/>
                <p:cNvSpPr/>
                <p:nvPr/>
              </p:nvSpPr>
              <p:spPr>
                <a:xfrm>
                  <a:off x="7989840" y="3170520"/>
                  <a:ext cx="294840" cy="1582560"/>
                </a:xfrm>
                <a:prstGeom prst="roundRect">
                  <a:avLst>
                    <a:gd name="adj" fmla="val 50000"/>
                  </a:avLst>
                </a:prstGeom>
                <a:solidFill>
                  <a:srgbClr val="484848"/>
                </a:solidFill>
                <a:ln w="6480">
                  <a:noFill/>
                </a:ln>
              </p:spPr>
              <p:style>
                <a:lnRef idx="0"/>
                <a:fillRef idx="0"/>
                <a:effectRef idx="0"/>
                <a:fontRef idx="minor"/>
              </p:style>
            </p:sp>
            <p:sp>
              <p:nvSpPr>
                <p:cNvPr id="386" name="CustomShape 31"/>
                <p:cNvSpPr/>
                <p:nvPr/>
              </p:nvSpPr>
              <p:spPr>
                <a:xfrm rot="20452200">
                  <a:off x="8283600" y="3186720"/>
                  <a:ext cx="293760" cy="612720"/>
                </a:xfrm>
                <a:prstGeom prst="roundRect">
                  <a:avLst>
                    <a:gd name="adj" fmla="val 40463"/>
                  </a:avLst>
                </a:prstGeom>
                <a:solidFill>
                  <a:srgbClr val="484848"/>
                </a:solidFill>
                <a:ln w="6480">
                  <a:noFill/>
                </a:ln>
              </p:spPr>
              <p:style>
                <a:lnRef idx="0"/>
                <a:fillRef idx="0"/>
                <a:effectRef idx="0"/>
                <a:fontRef idx="minor"/>
              </p:style>
            </p:sp>
            <p:sp>
              <p:nvSpPr>
                <p:cNvPr id="387" name="CustomShape 32"/>
                <p:cNvSpPr/>
                <p:nvPr/>
              </p:nvSpPr>
              <p:spPr>
                <a:xfrm rot="14514000">
                  <a:off x="8726760" y="1726920"/>
                  <a:ext cx="277200" cy="1188000"/>
                </a:xfrm>
                <a:prstGeom prst="roundRect">
                  <a:avLst>
                    <a:gd name="adj" fmla="val 50000"/>
                  </a:avLst>
                </a:prstGeom>
                <a:solidFill>
                  <a:srgbClr val="484848"/>
                </a:solidFill>
                <a:ln w="6480">
                  <a:noFill/>
                </a:ln>
              </p:spPr>
              <p:style>
                <a:lnRef idx="0"/>
                <a:fillRef idx="0"/>
                <a:effectRef idx="0"/>
                <a:fontRef idx="minor"/>
              </p:style>
            </p:sp>
            <p:sp>
              <p:nvSpPr>
                <p:cNvPr id="388" name="CustomShape 33"/>
                <p:cNvSpPr/>
                <p:nvPr/>
              </p:nvSpPr>
              <p:spPr>
                <a:xfrm>
                  <a:off x="8352720" y="3572640"/>
                  <a:ext cx="294840" cy="1126440"/>
                </a:xfrm>
                <a:prstGeom prst="roundRect">
                  <a:avLst>
                    <a:gd name="adj" fmla="val 42456"/>
                  </a:avLst>
                </a:prstGeom>
                <a:solidFill>
                  <a:srgbClr val="484848"/>
                </a:solidFill>
                <a:ln w="6480">
                  <a:noFill/>
                </a:ln>
              </p:spPr>
              <p:style>
                <a:lnRef idx="0"/>
                <a:fillRef idx="0"/>
                <a:effectRef idx="0"/>
                <a:fontRef idx="minor"/>
              </p:style>
            </p:sp>
          </p:grpSp>
        </p:grpSp>
      </p:grpSp>
      <p:grpSp>
        <p:nvGrpSpPr>
          <p:cNvPr id="389" name="Group 34"/>
          <p:cNvGrpSpPr/>
          <p:nvPr/>
        </p:nvGrpSpPr>
        <p:grpSpPr>
          <a:xfrm>
            <a:off x="1257120" y="1233000"/>
            <a:ext cx="2220480" cy="1459800"/>
            <a:chOff x="1257120" y="1233000"/>
            <a:chExt cx="2220480" cy="1459800"/>
          </a:xfrm>
        </p:grpSpPr>
        <p:sp>
          <p:nvSpPr>
            <p:cNvPr id="390" name="CustomShape 35"/>
            <p:cNvSpPr/>
            <p:nvPr/>
          </p:nvSpPr>
          <p:spPr>
            <a:xfrm>
              <a:off x="1257120" y="1475640"/>
              <a:ext cx="2220480" cy="121716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Lato"/>
                  <a:ea typeface="Lato"/>
                </a:rPr>
                <a:t>Trying to purchase wines that are a “good deal” ie cost less than they should. </a:t>
              </a:r>
              <a:endParaRPr b="0" lang="en-US" sz="1600" spc="-1" strike="noStrike">
                <a:latin typeface="Arial"/>
              </a:endParaRPr>
            </a:p>
            <a:p>
              <a:pPr>
                <a:lnSpc>
                  <a:spcPct val="100000"/>
                </a:lnSpc>
              </a:pPr>
              <a:endParaRPr b="0" lang="en-US" sz="1600" spc="-1" strike="noStrike">
                <a:latin typeface="Arial"/>
              </a:endParaRPr>
            </a:p>
          </p:txBody>
        </p:sp>
        <p:sp>
          <p:nvSpPr>
            <p:cNvPr id="391" name="CustomShape 36"/>
            <p:cNvSpPr/>
            <p:nvPr/>
          </p:nvSpPr>
          <p:spPr>
            <a:xfrm>
              <a:off x="1259640" y="1233000"/>
              <a:ext cx="1852200" cy="243720"/>
            </a:xfrm>
            <a:prstGeom prst="rect">
              <a:avLst/>
            </a:prstGeom>
            <a:noFill/>
            <a:ln>
              <a:noFill/>
            </a:ln>
          </p:spPr>
          <p:style>
            <a:lnRef idx="0"/>
            <a:fillRef idx="0"/>
            <a:effectRef idx="0"/>
            <a:fontRef idx="minor"/>
          </p:style>
          <p:txBody>
            <a:bodyPr lIns="0" rIns="0" tIns="0" bIns="0">
              <a:spAutoFit/>
            </a:bodyPr>
            <a:p>
              <a:pPr>
                <a:lnSpc>
                  <a:spcPct val="100000"/>
                </a:lnSpc>
              </a:pPr>
              <a:r>
                <a:rPr b="1" lang="en-US" sz="1600" spc="-1" strike="noStrike">
                  <a:solidFill>
                    <a:srgbClr val="4a66ac"/>
                  </a:solidFill>
                  <a:latin typeface="Lato"/>
                  <a:ea typeface="Lato"/>
                </a:rPr>
                <a:t>Value</a:t>
              </a:r>
              <a:endParaRPr b="0" lang="en-US" sz="1600" spc="-1" strike="noStrike">
                <a:latin typeface="Arial"/>
              </a:endParaRPr>
            </a:p>
          </p:txBody>
        </p:sp>
      </p:grpSp>
      <p:grpSp>
        <p:nvGrpSpPr>
          <p:cNvPr id="392" name="Group 37"/>
          <p:cNvGrpSpPr/>
          <p:nvPr/>
        </p:nvGrpSpPr>
        <p:grpSpPr>
          <a:xfrm>
            <a:off x="4611600" y="1233000"/>
            <a:ext cx="3041640" cy="1703160"/>
            <a:chOff x="4611600" y="1233000"/>
            <a:chExt cx="3041640" cy="1703160"/>
          </a:xfrm>
        </p:grpSpPr>
        <p:sp>
          <p:nvSpPr>
            <p:cNvPr id="393" name="CustomShape 38"/>
            <p:cNvSpPr/>
            <p:nvPr/>
          </p:nvSpPr>
          <p:spPr>
            <a:xfrm>
              <a:off x="4611600" y="1475640"/>
              <a:ext cx="2220480" cy="146052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Lato"/>
                  <a:ea typeface="Lato"/>
                </a:rPr>
                <a:t>What can I reasonably change about my wine that would result in a larger return for my investment in the same grapes.</a:t>
              </a:r>
              <a:endParaRPr b="0" lang="en-US" sz="1600" spc="-1" strike="noStrike">
                <a:latin typeface="Arial"/>
              </a:endParaRPr>
            </a:p>
          </p:txBody>
        </p:sp>
        <p:sp>
          <p:nvSpPr>
            <p:cNvPr id="394" name="CustomShape 39"/>
            <p:cNvSpPr/>
            <p:nvPr/>
          </p:nvSpPr>
          <p:spPr>
            <a:xfrm>
              <a:off x="4614120" y="1233000"/>
              <a:ext cx="3039120" cy="243720"/>
            </a:xfrm>
            <a:prstGeom prst="rect">
              <a:avLst/>
            </a:prstGeom>
            <a:noFill/>
            <a:ln>
              <a:noFill/>
            </a:ln>
          </p:spPr>
          <p:style>
            <a:lnRef idx="0"/>
            <a:fillRef idx="0"/>
            <a:effectRef idx="0"/>
            <a:fontRef idx="minor"/>
          </p:style>
          <p:txBody>
            <a:bodyPr lIns="0" rIns="0" tIns="0" bIns="0">
              <a:spAutoFit/>
            </a:bodyPr>
            <a:p>
              <a:pPr>
                <a:lnSpc>
                  <a:spcPct val="100000"/>
                </a:lnSpc>
              </a:pPr>
              <a:r>
                <a:rPr b="1" lang="en-US" sz="1600" spc="-1" strike="noStrike">
                  <a:solidFill>
                    <a:srgbClr val="629dd1"/>
                  </a:solidFill>
                  <a:latin typeface="Lato"/>
                  <a:ea typeface="Lato"/>
                </a:rPr>
                <a:t>Return for Winemakers</a:t>
              </a:r>
              <a:endParaRPr b="0" lang="en-US" sz="1600" spc="-1" strike="noStrike">
                <a:latin typeface="Arial"/>
              </a:endParaRPr>
            </a:p>
          </p:txBody>
        </p:sp>
      </p:grpSp>
      <p:grpSp>
        <p:nvGrpSpPr>
          <p:cNvPr id="395" name="Group 40"/>
          <p:cNvGrpSpPr/>
          <p:nvPr/>
        </p:nvGrpSpPr>
        <p:grpSpPr>
          <a:xfrm>
            <a:off x="1257120" y="3126600"/>
            <a:ext cx="2776320" cy="1946520"/>
            <a:chOff x="1257120" y="3126600"/>
            <a:chExt cx="2776320" cy="1946520"/>
          </a:xfrm>
        </p:grpSpPr>
        <p:sp>
          <p:nvSpPr>
            <p:cNvPr id="396" name="CustomShape 41"/>
            <p:cNvSpPr/>
            <p:nvPr/>
          </p:nvSpPr>
          <p:spPr>
            <a:xfrm>
              <a:off x="1257120" y="3369240"/>
              <a:ext cx="2220480" cy="170388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Lato"/>
                  <a:ea typeface="Lato"/>
                </a:rPr>
                <a:t>What wines should I purchase or not purchase because their current price is out of line with what it should be.</a:t>
              </a:r>
              <a:endParaRPr b="0" lang="en-US" sz="1600" spc="-1" strike="noStrike">
                <a:latin typeface="Arial"/>
              </a:endParaRPr>
            </a:p>
            <a:p>
              <a:pPr>
                <a:lnSpc>
                  <a:spcPct val="100000"/>
                </a:lnSpc>
              </a:pPr>
              <a:endParaRPr b="0" lang="en-US" sz="1600" spc="-1" strike="noStrike">
                <a:latin typeface="Arial"/>
              </a:endParaRPr>
            </a:p>
          </p:txBody>
        </p:sp>
        <p:sp>
          <p:nvSpPr>
            <p:cNvPr id="397" name="CustomShape 42"/>
            <p:cNvSpPr/>
            <p:nvPr/>
          </p:nvSpPr>
          <p:spPr>
            <a:xfrm>
              <a:off x="1259640" y="3126600"/>
              <a:ext cx="2773800" cy="243720"/>
            </a:xfrm>
            <a:prstGeom prst="rect">
              <a:avLst/>
            </a:prstGeom>
            <a:noFill/>
            <a:ln>
              <a:noFill/>
            </a:ln>
          </p:spPr>
          <p:style>
            <a:lnRef idx="0"/>
            <a:fillRef idx="0"/>
            <a:effectRef idx="0"/>
            <a:fontRef idx="minor"/>
          </p:style>
          <p:txBody>
            <a:bodyPr lIns="0" rIns="0" tIns="0" bIns="0">
              <a:spAutoFit/>
            </a:bodyPr>
            <a:p>
              <a:pPr>
                <a:lnSpc>
                  <a:spcPct val="100000"/>
                </a:lnSpc>
              </a:pPr>
              <a:r>
                <a:rPr b="1" lang="en-US" sz="1600" spc="-1" strike="noStrike">
                  <a:solidFill>
                    <a:srgbClr val="9d90a0"/>
                  </a:solidFill>
                  <a:latin typeface="Lato"/>
                  <a:ea typeface="Lato"/>
                </a:rPr>
                <a:t>Return on Investment</a:t>
              </a:r>
              <a:endParaRPr b="0" lang="en-US" sz="1600" spc="-1" strike="noStrike">
                <a:latin typeface="Arial"/>
              </a:endParaRPr>
            </a:p>
          </p:txBody>
        </p:sp>
      </p:grpSp>
      <p:grpSp>
        <p:nvGrpSpPr>
          <p:cNvPr id="398" name="Group 43"/>
          <p:cNvGrpSpPr/>
          <p:nvPr/>
        </p:nvGrpSpPr>
        <p:grpSpPr>
          <a:xfrm>
            <a:off x="4611600" y="3126600"/>
            <a:ext cx="2220480" cy="1459800"/>
            <a:chOff x="4611600" y="3126600"/>
            <a:chExt cx="2220480" cy="1459800"/>
          </a:xfrm>
        </p:grpSpPr>
        <p:sp>
          <p:nvSpPr>
            <p:cNvPr id="399" name="CustomShape 44"/>
            <p:cNvSpPr/>
            <p:nvPr/>
          </p:nvSpPr>
          <p:spPr>
            <a:xfrm>
              <a:off x="4611600" y="3369240"/>
              <a:ext cx="2220480" cy="121716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0000"/>
                  </a:solidFill>
                  <a:latin typeface="Lato"/>
                  <a:ea typeface="Lato"/>
                </a:rPr>
                <a:t>What wines should I choose to have on the menu so that people can feel as though they are not being ripped off. </a:t>
              </a:r>
              <a:endParaRPr b="0" lang="en-US" sz="1600" spc="-1" strike="noStrike">
                <a:latin typeface="Arial"/>
              </a:endParaRPr>
            </a:p>
          </p:txBody>
        </p:sp>
        <p:sp>
          <p:nvSpPr>
            <p:cNvPr id="400" name="CustomShape 45"/>
            <p:cNvSpPr/>
            <p:nvPr/>
          </p:nvSpPr>
          <p:spPr>
            <a:xfrm>
              <a:off x="4614120" y="3126600"/>
              <a:ext cx="1852200" cy="243720"/>
            </a:xfrm>
            <a:prstGeom prst="rect">
              <a:avLst/>
            </a:prstGeom>
            <a:noFill/>
            <a:ln>
              <a:noFill/>
            </a:ln>
          </p:spPr>
          <p:style>
            <a:lnRef idx="0"/>
            <a:fillRef idx="0"/>
            <a:effectRef idx="0"/>
            <a:fontRef idx="minor"/>
          </p:style>
          <p:txBody>
            <a:bodyPr lIns="0" rIns="0" tIns="0" bIns="0">
              <a:spAutoFit/>
            </a:bodyPr>
            <a:p>
              <a:pPr>
                <a:lnSpc>
                  <a:spcPct val="100000"/>
                </a:lnSpc>
              </a:pPr>
              <a:r>
                <a:rPr b="1" lang="en-US" sz="1600" spc="-1" strike="noStrike">
                  <a:solidFill>
                    <a:srgbClr val="297fd5"/>
                  </a:solidFill>
                  <a:latin typeface="Lato"/>
                  <a:ea typeface="Lato"/>
                </a:rPr>
                <a:t>Service</a:t>
              </a:r>
              <a:endParaRPr b="0" lang="en-US" sz="1600" spc="-1" strike="noStrike">
                <a:latin typeface="Arial"/>
              </a:endParaRPr>
            </a:p>
          </p:txBody>
        </p:sp>
      </p:grpSp>
      <p:pic>
        <p:nvPicPr>
          <p:cNvPr id="401" name="Graphic 65" descr="Diamond"/>
          <p:cNvPicPr/>
          <p:nvPr/>
        </p:nvPicPr>
        <p:blipFill>
          <a:blip r:embed="rId1"/>
          <a:stretch/>
        </p:blipFill>
        <p:spPr>
          <a:xfrm>
            <a:off x="657360" y="1425960"/>
            <a:ext cx="502560" cy="502560"/>
          </a:xfrm>
          <a:prstGeom prst="rect">
            <a:avLst/>
          </a:prstGeom>
          <a:ln>
            <a:noFill/>
          </a:ln>
        </p:spPr>
      </p:pic>
      <p:pic>
        <p:nvPicPr>
          <p:cNvPr id="402" name="Graphic 69" descr="Grapes"/>
          <p:cNvPicPr/>
          <p:nvPr/>
        </p:nvPicPr>
        <p:blipFill>
          <a:blip r:embed="rId2"/>
          <a:stretch/>
        </p:blipFill>
        <p:spPr>
          <a:xfrm>
            <a:off x="3924000" y="1425960"/>
            <a:ext cx="502560" cy="502560"/>
          </a:xfrm>
          <a:prstGeom prst="rect">
            <a:avLst/>
          </a:prstGeom>
          <a:ln>
            <a:noFill/>
          </a:ln>
        </p:spPr>
      </p:pic>
      <p:pic>
        <p:nvPicPr>
          <p:cNvPr id="403" name="Graphic 73" descr="Upward trend"/>
          <p:cNvPicPr/>
          <p:nvPr/>
        </p:nvPicPr>
        <p:blipFill>
          <a:blip r:embed="rId3"/>
          <a:stretch/>
        </p:blipFill>
        <p:spPr>
          <a:xfrm>
            <a:off x="657360" y="3319560"/>
            <a:ext cx="502560" cy="502560"/>
          </a:xfrm>
          <a:prstGeom prst="rect">
            <a:avLst/>
          </a:prstGeom>
          <a:ln>
            <a:noFill/>
          </a:ln>
        </p:spPr>
      </p:pic>
      <p:pic>
        <p:nvPicPr>
          <p:cNvPr id="404" name="Graphic 75" descr="Waiter"/>
          <p:cNvPicPr/>
          <p:nvPr/>
        </p:nvPicPr>
        <p:blipFill>
          <a:blip r:embed="rId4"/>
          <a:stretch/>
        </p:blipFill>
        <p:spPr>
          <a:xfrm>
            <a:off x="3924000" y="3319560"/>
            <a:ext cx="502560" cy="5025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1981800" y="162000"/>
            <a:ext cx="822780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3600" spc="-1" strike="noStrike">
                <a:solidFill>
                  <a:srgbClr val="000000"/>
                </a:solidFill>
                <a:latin typeface="Montserrat"/>
                <a:ea typeface="Roboto Black"/>
              </a:rPr>
              <a:t>A LOGISTICAL MODEL APPROACH</a:t>
            </a:r>
            <a:endParaRPr b="0" lang="en-US" sz="3600" spc="-1" strike="noStrike">
              <a:latin typeface="Arial"/>
            </a:endParaRPr>
          </a:p>
        </p:txBody>
      </p:sp>
      <p:sp>
        <p:nvSpPr>
          <p:cNvPr id="406" name="CustomShape 2"/>
          <p:cNvSpPr/>
          <p:nvPr/>
        </p:nvSpPr>
        <p:spPr>
          <a:xfrm>
            <a:off x="3992040" y="948240"/>
            <a:ext cx="482688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400" spc="-1" strike="noStrike">
                <a:solidFill>
                  <a:srgbClr val="000000"/>
                </a:solidFill>
                <a:latin typeface="Montserrat"/>
                <a:ea typeface="Roboto Light"/>
              </a:rPr>
              <a:t>If we are creative, we can make this approach fit.</a:t>
            </a:r>
            <a:endParaRPr b="0" lang="en-US" sz="1400" spc="-1" strike="noStrike">
              <a:latin typeface="Arial"/>
            </a:endParaRPr>
          </a:p>
        </p:txBody>
      </p:sp>
      <p:grpSp>
        <p:nvGrpSpPr>
          <p:cNvPr id="407" name="Group 3"/>
          <p:cNvGrpSpPr/>
          <p:nvPr/>
        </p:nvGrpSpPr>
        <p:grpSpPr>
          <a:xfrm>
            <a:off x="432000" y="1690920"/>
            <a:ext cx="3763440" cy="2939040"/>
            <a:chOff x="432000" y="1690920"/>
            <a:chExt cx="3763440" cy="2939040"/>
          </a:xfrm>
        </p:grpSpPr>
        <p:sp>
          <p:nvSpPr>
            <p:cNvPr id="408" name="CustomShape 4"/>
            <p:cNvSpPr/>
            <p:nvPr/>
          </p:nvSpPr>
          <p:spPr>
            <a:xfrm>
              <a:off x="1022400" y="1690920"/>
              <a:ext cx="3173040" cy="36468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US" sz="1800" spc="29" strike="noStrike">
                  <a:solidFill>
                    <a:srgbClr val="000000"/>
                  </a:solidFill>
                  <a:latin typeface="Lato"/>
                  <a:ea typeface="Lato"/>
                </a:rPr>
                <a:t>Include Review exclude price</a:t>
              </a:r>
              <a:endParaRPr b="0" lang="en-US" sz="1800" spc="-1" strike="noStrike">
                <a:latin typeface="Arial"/>
              </a:endParaRPr>
            </a:p>
          </p:txBody>
        </p:sp>
        <p:sp>
          <p:nvSpPr>
            <p:cNvPr id="409" name="CustomShape 5"/>
            <p:cNvSpPr/>
            <p:nvPr/>
          </p:nvSpPr>
          <p:spPr>
            <a:xfrm>
              <a:off x="432000" y="2156400"/>
              <a:ext cx="3620880" cy="2473560"/>
            </a:xfrm>
            <a:prstGeom prst="rect">
              <a:avLst/>
            </a:prstGeom>
            <a:noFill/>
            <a:ln>
              <a:noFill/>
            </a:ln>
          </p:spPr>
          <p:style>
            <a:lnRef idx="0"/>
            <a:fillRef idx="0"/>
            <a:effectRef idx="0"/>
            <a:fontRef idx="minor"/>
          </p:style>
          <p:txBody>
            <a:bodyPr lIns="90000" rIns="90000" tIns="45000" bIns="45000">
              <a:spAutoFit/>
            </a:bodyPr>
            <a:p>
              <a:pPr algn="r">
                <a:lnSpc>
                  <a:spcPct val="140000"/>
                </a:lnSpc>
              </a:pPr>
              <a:r>
                <a:rPr b="0" lang="en-US" sz="1600" spc="-1" strike="noStrike">
                  <a:solidFill>
                    <a:srgbClr val="242852"/>
                  </a:solidFill>
                  <a:latin typeface="Lato"/>
                  <a:ea typeface="Lato"/>
                </a:rPr>
                <a:t>Leaving score in the model predictors and leaving price out will still fit in with other models that give you price but in this case what you are examining is your function of bang for $. Review score is found on the left- and right-hand side of the equations </a:t>
              </a:r>
              <a:endParaRPr b="0" lang="en-US" sz="1600" spc="-1" strike="noStrike">
                <a:latin typeface="Arial"/>
              </a:endParaRPr>
            </a:p>
          </p:txBody>
        </p:sp>
      </p:grpSp>
      <p:grpSp>
        <p:nvGrpSpPr>
          <p:cNvPr id="410" name="Group 6"/>
          <p:cNvGrpSpPr/>
          <p:nvPr/>
        </p:nvGrpSpPr>
        <p:grpSpPr>
          <a:xfrm>
            <a:off x="7935120" y="4232520"/>
            <a:ext cx="3844440" cy="1861200"/>
            <a:chOff x="7935120" y="4232520"/>
            <a:chExt cx="3844440" cy="1861200"/>
          </a:xfrm>
        </p:grpSpPr>
        <p:sp>
          <p:nvSpPr>
            <p:cNvPr id="411" name="CustomShape 7"/>
            <p:cNvSpPr/>
            <p:nvPr/>
          </p:nvSpPr>
          <p:spPr>
            <a:xfrm>
              <a:off x="8400960" y="4232520"/>
              <a:ext cx="20977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29" strike="noStrike">
                  <a:solidFill>
                    <a:srgbClr val="000000"/>
                  </a:solidFill>
                  <a:latin typeface="Lato"/>
                  <a:ea typeface="Lato"/>
                </a:rPr>
                <a:t>Tree based models</a:t>
              </a:r>
              <a:endParaRPr b="0" lang="en-US" sz="1800" spc="-1" strike="noStrike">
                <a:latin typeface="Arial"/>
              </a:endParaRPr>
            </a:p>
          </p:txBody>
        </p:sp>
        <p:sp>
          <p:nvSpPr>
            <p:cNvPr id="412" name="CustomShape 8"/>
            <p:cNvSpPr/>
            <p:nvPr/>
          </p:nvSpPr>
          <p:spPr>
            <a:xfrm>
              <a:off x="7935120" y="4641840"/>
              <a:ext cx="3844440" cy="1451880"/>
            </a:xfrm>
            <a:prstGeom prst="rect">
              <a:avLst/>
            </a:prstGeom>
            <a:noFill/>
            <a:ln>
              <a:noFill/>
            </a:ln>
          </p:spPr>
          <p:style>
            <a:lnRef idx="0"/>
            <a:fillRef idx="0"/>
            <a:effectRef idx="0"/>
            <a:fontRef idx="minor"/>
          </p:style>
          <p:txBody>
            <a:bodyPr lIns="90000" rIns="90000" tIns="45000" bIns="45000">
              <a:spAutoFit/>
            </a:bodyPr>
            <a:p>
              <a:pPr>
                <a:lnSpc>
                  <a:spcPct val="140000"/>
                </a:lnSpc>
              </a:pPr>
              <a:r>
                <a:rPr b="0" lang="en-US" sz="1600" spc="-1" strike="noStrike">
                  <a:solidFill>
                    <a:srgbClr val="242852"/>
                  </a:solidFill>
                  <a:latin typeface="Lato"/>
                  <a:ea typeface="Lato"/>
                </a:rPr>
                <a:t>The same would be true of tree-based models we would not have a tree with a terminal branch for every possible price but one for each category of price</a:t>
              </a:r>
              <a:r>
                <a:rPr b="0" lang="en-US" sz="1100" spc="-1" strike="noStrike">
                  <a:solidFill>
                    <a:srgbClr val="242852"/>
                  </a:solidFill>
                  <a:latin typeface="Lato"/>
                  <a:ea typeface="Lato"/>
                </a:rPr>
                <a:t>.</a:t>
              </a:r>
              <a:endParaRPr b="0" lang="en-US" sz="1100" spc="-1" strike="noStrike">
                <a:latin typeface="Arial"/>
              </a:endParaRPr>
            </a:p>
          </p:txBody>
        </p:sp>
      </p:grpSp>
      <p:grpSp>
        <p:nvGrpSpPr>
          <p:cNvPr id="413" name="Group 9"/>
          <p:cNvGrpSpPr/>
          <p:nvPr/>
        </p:nvGrpSpPr>
        <p:grpSpPr>
          <a:xfrm>
            <a:off x="5238720" y="3794760"/>
            <a:ext cx="2333520" cy="1184400"/>
            <a:chOff x="5238720" y="3794760"/>
            <a:chExt cx="2333520" cy="1184400"/>
          </a:xfrm>
        </p:grpSpPr>
        <p:sp>
          <p:nvSpPr>
            <p:cNvPr id="414" name="CustomShape 10"/>
            <p:cNvSpPr/>
            <p:nvPr/>
          </p:nvSpPr>
          <p:spPr>
            <a:xfrm>
              <a:off x="5238720" y="4095360"/>
              <a:ext cx="2333160" cy="883800"/>
            </a:xfrm>
            <a:custGeom>
              <a:avLst/>
              <a:gdLst/>
              <a:ahLst/>
              <a:rect l="l" t="t" r="r" b="b"/>
              <a:pathLst>
                <a:path w="908" h="344">
                  <a:moveTo>
                    <a:pt x="681" y="0"/>
                  </a:moveTo>
                  <a:lnTo>
                    <a:pt x="908" y="172"/>
                  </a:lnTo>
                  <a:lnTo>
                    <a:pt x="681" y="344"/>
                  </a:lnTo>
                  <a:lnTo>
                    <a:pt x="227" y="344"/>
                  </a:lnTo>
                  <a:lnTo>
                    <a:pt x="0" y="172"/>
                  </a:lnTo>
                  <a:lnTo>
                    <a:pt x="227" y="0"/>
                  </a:lnTo>
                  <a:lnTo>
                    <a:pt x="681" y="0"/>
                  </a:lnTo>
                  <a:close/>
                </a:path>
              </a:pathLst>
            </a:custGeom>
            <a:solidFill>
              <a:srgbClr val="a2fffb"/>
            </a:solidFill>
            <a:ln>
              <a:noFill/>
            </a:ln>
          </p:spPr>
          <p:style>
            <a:lnRef idx="0"/>
            <a:fillRef idx="0"/>
            <a:effectRef idx="0"/>
            <a:fontRef idx="minor"/>
          </p:style>
        </p:sp>
        <p:sp>
          <p:nvSpPr>
            <p:cNvPr id="415" name="CustomShape 11"/>
            <p:cNvSpPr/>
            <p:nvPr/>
          </p:nvSpPr>
          <p:spPr>
            <a:xfrm>
              <a:off x="5238720" y="3794760"/>
              <a:ext cx="2333160" cy="883800"/>
            </a:xfrm>
            <a:custGeom>
              <a:avLst/>
              <a:gdLst/>
              <a:ahLst/>
              <a:rect l="l" t="t" r="r" b="b"/>
              <a:pathLst>
                <a:path w="908" h="344">
                  <a:moveTo>
                    <a:pt x="681" y="0"/>
                  </a:moveTo>
                  <a:lnTo>
                    <a:pt x="908" y="172"/>
                  </a:lnTo>
                  <a:lnTo>
                    <a:pt x="681" y="344"/>
                  </a:lnTo>
                  <a:lnTo>
                    <a:pt x="227" y="344"/>
                  </a:lnTo>
                  <a:lnTo>
                    <a:pt x="0" y="172"/>
                  </a:lnTo>
                  <a:lnTo>
                    <a:pt x="227" y="0"/>
                  </a:lnTo>
                  <a:lnTo>
                    <a:pt x="681" y="0"/>
                  </a:lnTo>
                  <a:close/>
                </a:path>
              </a:pathLst>
            </a:custGeom>
            <a:solidFill>
              <a:schemeClr val="accent4"/>
            </a:solidFill>
            <a:ln>
              <a:noFill/>
            </a:ln>
          </p:spPr>
          <p:style>
            <a:lnRef idx="0"/>
            <a:fillRef idx="0"/>
            <a:effectRef idx="0"/>
            <a:fontRef idx="minor"/>
          </p:style>
        </p:sp>
        <p:sp>
          <p:nvSpPr>
            <p:cNvPr id="416" name="CustomShape 12"/>
            <p:cNvSpPr/>
            <p:nvPr/>
          </p:nvSpPr>
          <p:spPr>
            <a:xfrm>
              <a:off x="6989040" y="4236840"/>
              <a:ext cx="583200" cy="742320"/>
            </a:xfrm>
            <a:custGeom>
              <a:avLst/>
              <a:gdLst/>
              <a:ahLst/>
              <a:rect l="l" t="t" r="r" b="b"/>
              <a:pathLst>
                <a:path w="227" h="289">
                  <a:moveTo>
                    <a:pt x="227" y="0"/>
                  </a:moveTo>
                  <a:lnTo>
                    <a:pt x="227" y="117"/>
                  </a:lnTo>
                  <a:lnTo>
                    <a:pt x="0" y="289"/>
                  </a:lnTo>
                  <a:lnTo>
                    <a:pt x="0" y="172"/>
                  </a:lnTo>
                  <a:lnTo>
                    <a:pt x="227" y="0"/>
                  </a:lnTo>
                  <a:close/>
                </a:path>
              </a:pathLst>
            </a:custGeom>
            <a:solidFill>
              <a:schemeClr val="accent4">
                <a:lumMod val="60000"/>
                <a:lumOff val="40000"/>
              </a:schemeClr>
            </a:solidFill>
            <a:ln>
              <a:noFill/>
            </a:ln>
          </p:spPr>
          <p:style>
            <a:lnRef idx="0"/>
            <a:fillRef idx="0"/>
            <a:effectRef idx="0"/>
            <a:fontRef idx="minor"/>
          </p:style>
        </p:sp>
        <p:sp>
          <p:nvSpPr>
            <p:cNvPr id="417" name="CustomShape 13"/>
            <p:cNvSpPr/>
            <p:nvPr/>
          </p:nvSpPr>
          <p:spPr>
            <a:xfrm>
              <a:off x="5238720" y="4236840"/>
              <a:ext cx="583200" cy="742320"/>
            </a:xfrm>
            <a:custGeom>
              <a:avLst/>
              <a:gdLst/>
              <a:ahLst/>
              <a:rect l="l" t="t" r="r" b="b"/>
              <a:pathLst>
                <a:path w="227" h="289">
                  <a:moveTo>
                    <a:pt x="0" y="0"/>
                  </a:moveTo>
                  <a:lnTo>
                    <a:pt x="0" y="117"/>
                  </a:lnTo>
                  <a:lnTo>
                    <a:pt x="227" y="289"/>
                  </a:lnTo>
                  <a:lnTo>
                    <a:pt x="227" y="172"/>
                  </a:lnTo>
                  <a:lnTo>
                    <a:pt x="0" y="0"/>
                  </a:lnTo>
                  <a:close/>
                </a:path>
              </a:pathLst>
            </a:custGeom>
            <a:solidFill>
              <a:schemeClr val="accent4">
                <a:lumMod val="50000"/>
              </a:schemeClr>
            </a:solidFill>
            <a:ln>
              <a:noFill/>
            </a:ln>
          </p:spPr>
          <p:style>
            <a:lnRef idx="0"/>
            <a:fillRef idx="0"/>
            <a:effectRef idx="0"/>
            <a:fontRef idx="minor"/>
          </p:style>
        </p:sp>
        <p:sp>
          <p:nvSpPr>
            <p:cNvPr id="418" name="CustomShape 14"/>
            <p:cNvSpPr/>
            <p:nvPr/>
          </p:nvSpPr>
          <p:spPr>
            <a:xfrm>
              <a:off x="5822280" y="4678560"/>
              <a:ext cx="1166400" cy="300240"/>
            </a:xfrm>
            <a:prstGeom prst="rect">
              <a:avLst/>
            </a:prstGeom>
            <a:solidFill>
              <a:schemeClr val="accent4">
                <a:lumMod val="75000"/>
              </a:schemeClr>
            </a:solidFill>
            <a:ln>
              <a:noFill/>
            </a:ln>
          </p:spPr>
          <p:style>
            <a:lnRef idx="0"/>
            <a:fillRef idx="0"/>
            <a:effectRef idx="0"/>
            <a:fontRef idx="minor"/>
          </p:style>
        </p:sp>
      </p:grpSp>
      <p:grpSp>
        <p:nvGrpSpPr>
          <p:cNvPr id="419" name="Group 15"/>
          <p:cNvGrpSpPr/>
          <p:nvPr/>
        </p:nvGrpSpPr>
        <p:grpSpPr>
          <a:xfrm>
            <a:off x="5238720" y="3057120"/>
            <a:ext cx="2333520" cy="1184400"/>
            <a:chOff x="5238720" y="3057120"/>
            <a:chExt cx="2333520" cy="1184400"/>
          </a:xfrm>
        </p:grpSpPr>
        <p:sp>
          <p:nvSpPr>
            <p:cNvPr id="420" name="CustomShape 16"/>
            <p:cNvSpPr/>
            <p:nvPr/>
          </p:nvSpPr>
          <p:spPr>
            <a:xfrm>
              <a:off x="5238720" y="3357720"/>
              <a:ext cx="2333160" cy="883800"/>
            </a:xfrm>
            <a:custGeom>
              <a:avLst/>
              <a:gdLst/>
              <a:ahLst/>
              <a:rect l="l" t="t" r="r" b="b"/>
              <a:pathLst>
                <a:path w="908" h="344">
                  <a:moveTo>
                    <a:pt x="681" y="0"/>
                  </a:moveTo>
                  <a:lnTo>
                    <a:pt x="908" y="172"/>
                  </a:lnTo>
                  <a:lnTo>
                    <a:pt x="681" y="344"/>
                  </a:lnTo>
                  <a:lnTo>
                    <a:pt x="227" y="344"/>
                  </a:lnTo>
                  <a:lnTo>
                    <a:pt x="0" y="172"/>
                  </a:lnTo>
                  <a:lnTo>
                    <a:pt x="227" y="0"/>
                  </a:lnTo>
                  <a:lnTo>
                    <a:pt x="681" y="0"/>
                  </a:lnTo>
                  <a:close/>
                </a:path>
              </a:pathLst>
            </a:custGeom>
            <a:solidFill>
              <a:srgbClr val="a2fffb"/>
            </a:solidFill>
            <a:ln>
              <a:noFill/>
            </a:ln>
          </p:spPr>
          <p:style>
            <a:lnRef idx="0"/>
            <a:fillRef idx="0"/>
            <a:effectRef idx="0"/>
            <a:fontRef idx="minor"/>
          </p:style>
        </p:sp>
        <p:sp>
          <p:nvSpPr>
            <p:cNvPr id="421" name="CustomShape 17"/>
            <p:cNvSpPr/>
            <p:nvPr/>
          </p:nvSpPr>
          <p:spPr>
            <a:xfrm>
              <a:off x="5238720" y="3057120"/>
              <a:ext cx="2333160" cy="883800"/>
            </a:xfrm>
            <a:custGeom>
              <a:avLst/>
              <a:gdLst/>
              <a:ahLst/>
              <a:rect l="l" t="t" r="r" b="b"/>
              <a:pathLst>
                <a:path w="908" h="344">
                  <a:moveTo>
                    <a:pt x="681" y="0"/>
                  </a:moveTo>
                  <a:lnTo>
                    <a:pt x="908" y="172"/>
                  </a:lnTo>
                  <a:lnTo>
                    <a:pt x="681" y="344"/>
                  </a:lnTo>
                  <a:lnTo>
                    <a:pt x="227" y="344"/>
                  </a:lnTo>
                  <a:lnTo>
                    <a:pt x="0" y="172"/>
                  </a:lnTo>
                  <a:lnTo>
                    <a:pt x="227" y="0"/>
                  </a:lnTo>
                  <a:lnTo>
                    <a:pt x="681" y="0"/>
                  </a:lnTo>
                  <a:close/>
                </a:path>
              </a:pathLst>
            </a:custGeom>
            <a:solidFill>
              <a:schemeClr val="accent3"/>
            </a:solidFill>
            <a:ln>
              <a:noFill/>
            </a:ln>
          </p:spPr>
          <p:style>
            <a:lnRef idx="0"/>
            <a:fillRef idx="0"/>
            <a:effectRef idx="0"/>
            <a:fontRef idx="minor"/>
          </p:style>
        </p:sp>
        <p:sp>
          <p:nvSpPr>
            <p:cNvPr id="422" name="CustomShape 18"/>
            <p:cNvSpPr/>
            <p:nvPr/>
          </p:nvSpPr>
          <p:spPr>
            <a:xfrm>
              <a:off x="6989040" y="3499200"/>
              <a:ext cx="583200" cy="742320"/>
            </a:xfrm>
            <a:custGeom>
              <a:avLst/>
              <a:gdLst/>
              <a:ahLst/>
              <a:rect l="l" t="t" r="r" b="b"/>
              <a:pathLst>
                <a:path w="227" h="289">
                  <a:moveTo>
                    <a:pt x="227" y="0"/>
                  </a:moveTo>
                  <a:lnTo>
                    <a:pt x="227" y="117"/>
                  </a:lnTo>
                  <a:lnTo>
                    <a:pt x="0" y="289"/>
                  </a:lnTo>
                  <a:lnTo>
                    <a:pt x="0" y="172"/>
                  </a:lnTo>
                  <a:lnTo>
                    <a:pt x="227" y="0"/>
                  </a:lnTo>
                  <a:close/>
                </a:path>
              </a:pathLst>
            </a:custGeom>
            <a:solidFill>
              <a:schemeClr val="accent3">
                <a:lumMod val="60000"/>
                <a:lumOff val="40000"/>
              </a:schemeClr>
            </a:solidFill>
            <a:ln>
              <a:noFill/>
            </a:ln>
          </p:spPr>
          <p:style>
            <a:lnRef idx="0"/>
            <a:fillRef idx="0"/>
            <a:effectRef idx="0"/>
            <a:fontRef idx="minor"/>
          </p:style>
        </p:sp>
        <p:sp>
          <p:nvSpPr>
            <p:cNvPr id="423" name="CustomShape 19"/>
            <p:cNvSpPr/>
            <p:nvPr/>
          </p:nvSpPr>
          <p:spPr>
            <a:xfrm>
              <a:off x="5238720" y="3499200"/>
              <a:ext cx="583200" cy="742320"/>
            </a:xfrm>
            <a:custGeom>
              <a:avLst/>
              <a:gdLst/>
              <a:ahLst/>
              <a:rect l="l" t="t" r="r" b="b"/>
              <a:pathLst>
                <a:path w="227" h="289">
                  <a:moveTo>
                    <a:pt x="0" y="0"/>
                  </a:moveTo>
                  <a:lnTo>
                    <a:pt x="0" y="117"/>
                  </a:lnTo>
                  <a:lnTo>
                    <a:pt x="227" y="289"/>
                  </a:lnTo>
                  <a:lnTo>
                    <a:pt x="227" y="172"/>
                  </a:lnTo>
                  <a:lnTo>
                    <a:pt x="0" y="0"/>
                  </a:lnTo>
                  <a:close/>
                </a:path>
              </a:pathLst>
            </a:custGeom>
            <a:solidFill>
              <a:schemeClr val="accent3">
                <a:lumMod val="50000"/>
              </a:schemeClr>
            </a:solidFill>
            <a:ln>
              <a:noFill/>
            </a:ln>
          </p:spPr>
          <p:style>
            <a:lnRef idx="0"/>
            <a:fillRef idx="0"/>
            <a:effectRef idx="0"/>
            <a:fontRef idx="minor"/>
          </p:style>
        </p:sp>
        <p:sp>
          <p:nvSpPr>
            <p:cNvPr id="424" name="CustomShape 20"/>
            <p:cNvSpPr/>
            <p:nvPr/>
          </p:nvSpPr>
          <p:spPr>
            <a:xfrm>
              <a:off x="5822280" y="3940920"/>
              <a:ext cx="1166400" cy="300240"/>
            </a:xfrm>
            <a:prstGeom prst="rect">
              <a:avLst/>
            </a:prstGeom>
            <a:solidFill>
              <a:schemeClr val="accent3">
                <a:lumMod val="75000"/>
              </a:schemeClr>
            </a:solidFill>
            <a:ln>
              <a:noFill/>
            </a:ln>
          </p:spPr>
          <p:style>
            <a:lnRef idx="0"/>
            <a:fillRef idx="0"/>
            <a:effectRef idx="0"/>
            <a:fontRef idx="minor"/>
          </p:style>
        </p:sp>
      </p:grpSp>
      <p:grpSp>
        <p:nvGrpSpPr>
          <p:cNvPr id="425" name="Group 21"/>
          <p:cNvGrpSpPr/>
          <p:nvPr/>
        </p:nvGrpSpPr>
        <p:grpSpPr>
          <a:xfrm>
            <a:off x="5238720" y="2322000"/>
            <a:ext cx="2333520" cy="1184400"/>
            <a:chOff x="5238720" y="2322000"/>
            <a:chExt cx="2333520" cy="1184400"/>
          </a:xfrm>
        </p:grpSpPr>
        <p:sp>
          <p:nvSpPr>
            <p:cNvPr id="426" name="CustomShape 22"/>
            <p:cNvSpPr/>
            <p:nvPr/>
          </p:nvSpPr>
          <p:spPr>
            <a:xfrm>
              <a:off x="5238720" y="2622600"/>
              <a:ext cx="2333160" cy="883800"/>
            </a:xfrm>
            <a:custGeom>
              <a:avLst/>
              <a:gdLst/>
              <a:ahLst/>
              <a:rect l="l" t="t" r="r" b="b"/>
              <a:pathLst>
                <a:path w="908" h="344">
                  <a:moveTo>
                    <a:pt x="681" y="0"/>
                  </a:moveTo>
                  <a:lnTo>
                    <a:pt x="908" y="172"/>
                  </a:lnTo>
                  <a:lnTo>
                    <a:pt x="681" y="344"/>
                  </a:lnTo>
                  <a:lnTo>
                    <a:pt x="227" y="344"/>
                  </a:lnTo>
                  <a:lnTo>
                    <a:pt x="0" y="172"/>
                  </a:lnTo>
                  <a:lnTo>
                    <a:pt x="227" y="0"/>
                  </a:lnTo>
                  <a:lnTo>
                    <a:pt x="681" y="0"/>
                  </a:lnTo>
                  <a:close/>
                </a:path>
              </a:pathLst>
            </a:custGeom>
            <a:solidFill>
              <a:srgbClr val="a2fffb"/>
            </a:solidFill>
            <a:ln>
              <a:noFill/>
            </a:ln>
          </p:spPr>
          <p:style>
            <a:lnRef idx="0"/>
            <a:fillRef idx="0"/>
            <a:effectRef idx="0"/>
            <a:fontRef idx="minor"/>
          </p:style>
        </p:sp>
        <p:sp>
          <p:nvSpPr>
            <p:cNvPr id="427" name="CustomShape 23"/>
            <p:cNvSpPr/>
            <p:nvPr/>
          </p:nvSpPr>
          <p:spPr>
            <a:xfrm>
              <a:off x="5238720" y="2322000"/>
              <a:ext cx="2333160" cy="883800"/>
            </a:xfrm>
            <a:custGeom>
              <a:avLst/>
              <a:gdLst/>
              <a:ahLst/>
              <a:rect l="l" t="t" r="r" b="b"/>
              <a:pathLst>
                <a:path w="908" h="344">
                  <a:moveTo>
                    <a:pt x="681" y="0"/>
                  </a:moveTo>
                  <a:lnTo>
                    <a:pt x="908" y="172"/>
                  </a:lnTo>
                  <a:lnTo>
                    <a:pt x="681" y="344"/>
                  </a:lnTo>
                  <a:lnTo>
                    <a:pt x="227" y="344"/>
                  </a:lnTo>
                  <a:lnTo>
                    <a:pt x="0" y="172"/>
                  </a:lnTo>
                  <a:lnTo>
                    <a:pt x="227" y="0"/>
                  </a:lnTo>
                  <a:lnTo>
                    <a:pt x="681" y="0"/>
                  </a:lnTo>
                  <a:close/>
                </a:path>
              </a:pathLst>
            </a:custGeom>
            <a:solidFill>
              <a:schemeClr val="accent2"/>
            </a:solidFill>
            <a:ln>
              <a:noFill/>
            </a:ln>
          </p:spPr>
          <p:style>
            <a:lnRef idx="0"/>
            <a:fillRef idx="0"/>
            <a:effectRef idx="0"/>
            <a:fontRef idx="minor"/>
          </p:style>
        </p:sp>
        <p:sp>
          <p:nvSpPr>
            <p:cNvPr id="428" name="CustomShape 24"/>
            <p:cNvSpPr/>
            <p:nvPr/>
          </p:nvSpPr>
          <p:spPr>
            <a:xfrm>
              <a:off x="6989040" y="2764080"/>
              <a:ext cx="583200" cy="742320"/>
            </a:xfrm>
            <a:custGeom>
              <a:avLst/>
              <a:gdLst/>
              <a:ahLst/>
              <a:rect l="l" t="t" r="r" b="b"/>
              <a:pathLst>
                <a:path w="227" h="289">
                  <a:moveTo>
                    <a:pt x="227" y="0"/>
                  </a:moveTo>
                  <a:lnTo>
                    <a:pt x="227" y="117"/>
                  </a:lnTo>
                  <a:lnTo>
                    <a:pt x="0" y="289"/>
                  </a:lnTo>
                  <a:lnTo>
                    <a:pt x="0" y="172"/>
                  </a:lnTo>
                  <a:lnTo>
                    <a:pt x="227" y="0"/>
                  </a:lnTo>
                  <a:close/>
                </a:path>
              </a:pathLst>
            </a:custGeom>
            <a:solidFill>
              <a:schemeClr val="accent2">
                <a:lumMod val="60000"/>
                <a:lumOff val="40000"/>
              </a:schemeClr>
            </a:solidFill>
            <a:ln>
              <a:noFill/>
            </a:ln>
          </p:spPr>
          <p:style>
            <a:lnRef idx="0"/>
            <a:fillRef idx="0"/>
            <a:effectRef idx="0"/>
            <a:fontRef idx="minor"/>
          </p:style>
        </p:sp>
        <p:sp>
          <p:nvSpPr>
            <p:cNvPr id="429" name="CustomShape 25"/>
            <p:cNvSpPr/>
            <p:nvPr/>
          </p:nvSpPr>
          <p:spPr>
            <a:xfrm>
              <a:off x="5238720" y="2764080"/>
              <a:ext cx="583200" cy="742320"/>
            </a:xfrm>
            <a:custGeom>
              <a:avLst/>
              <a:gdLst/>
              <a:ahLst/>
              <a:rect l="l" t="t" r="r" b="b"/>
              <a:pathLst>
                <a:path w="227" h="289">
                  <a:moveTo>
                    <a:pt x="0" y="0"/>
                  </a:moveTo>
                  <a:lnTo>
                    <a:pt x="0" y="117"/>
                  </a:lnTo>
                  <a:lnTo>
                    <a:pt x="227" y="289"/>
                  </a:lnTo>
                  <a:lnTo>
                    <a:pt x="227" y="172"/>
                  </a:lnTo>
                  <a:lnTo>
                    <a:pt x="0" y="0"/>
                  </a:lnTo>
                  <a:close/>
                </a:path>
              </a:pathLst>
            </a:custGeom>
            <a:solidFill>
              <a:schemeClr val="accent2">
                <a:lumMod val="50000"/>
              </a:schemeClr>
            </a:solidFill>
            <a:ln>
              <a:noFill/>
            </a:ln>
          </p:spPr>
          <p:style>
            <a:lnRef idx="0"/>
            <a:fillRef idx="0"/>
            <a:effectRef idx="0"/>
            <a:fontRef idx="minor"/>
          </p:style>
        </p:sp>
        <p:sp>
          <p:nvSpPr>
            <p:cNvPr id="430" name="CustomShape 26"/>
            <p:cNvSpPr/>
            <p:nvPr/>
          </p:nvSpPr>
          <p:spPr>
            <a:xfrm>
              <a:off x="5822280" y="3206160"/>
              <a:ext cx="1166400" cy="300240"/>
            </a:xfrm>
            <a:prstGeom prst="rect">
              <a:avLst/>
            </a:prstGeom>
            <a:solidFill>
              <a:schemeClr val="accent2">
                <a:lumMod val="75000"/>
              </a:schemeClr>
            </a:solidFill>
            <a:ln>
              <a:noFill/>
            </a:ln>
          </p:spPr>
          <p:style>
            <a:lnRef idx="0"/>
            <a:fillRef idx="0"/>
            <a:effectRef idx="0"/>
            <a:fontRef idx="minor"/>
          </p:style>
        </p:sp>
      </p:grpSp>
      <p:grpSp>
        <p:nvGrpSpPr>
          <p:cNvPr id="431" name="Group 27"/>
          <p:cNvGrpSpPr/>
          <p:nvPr/>
        </p:nvGrpSpPr>
        <p:grpSpPr>
          <a:xfrm>
            <a:off x="5238720" y="1586880"/>
            <a:ext cx="2333520" cy="1181880"/>
            <a:chOff x="5238720" y="1586880"/>
            <a:chExt cx="2333520" cy="1181880"/>
          </a:xfrm>
        </p:grpSpPr>
        <p:sp>
          <p:nvSpPr>
            <p:cNvPr id="432" name="CustomShape 28"/>
            <p:cNvSpPr/>
            <p:nvPr/>
          </p:nvSpPr>
          <p:spPr>
            <a:xfrm>
              <a:off x="5238720" y="1884960"/>
              <a:ext cx="2333160" cy="883800"/>
            </a:xfrm>
            <a:custGeom>
              <a:avLst/>
              <a:gdLst/>
              <a:ahLst/>
              <a:rect l="l" t="t" r="r" b="b"/>
              <a:pathLst>
                <a:path w="908" h="344">
                  <a:moveTo>
                    <a:pt x="681" y="0"/>
                  </a:moveTo>
                  <a:lnTo>
                    <a:pt x="908" y="172"/>
                  </a:lnTo>
                  <a:lnTo>
                    <a:pt x="681" y="344"/>
                  </a:lnTo>
                  <a:lnTo>
                    <a:pt x="227" y="344"/>
                  </a:lnTo>
                  <a:lnTo>
                    <a:pt x="0" y="172"/>
                  </a:lnTo>
                  <a:lnTo>
                    <a:pt x="227" y="0"/>
                  </a:lnTo>
                  <a:lnTo>
                    <a:pt x="681" y="0"/>
                  </a:lnTo>
                  <a:close/>
                </a:path>
              </a:pathLst>
            </a:custGeom>
            <a:solidFill>
              <a:srgbClr val="a2fffb"/>
            </a:solidFill>
            <a:ln>
              <a:noFill/>
            </a:ln>
          </p:spPr>
          <p:style>
            <a:lnRef idx="0"/>
            <a:fillRef idx="0"/>
            <a:effectRef idx="0"/>
            <a:fontRef idx="minor"/>
          </p:style>
        </p:sp>
        <p:sp>
          <p:nvSpPr>
            <p:cNvPr id="433" name="CustomShape 29"/>
            <p:cNvSpPr/>
            <p:nvPr/>
          </p:nvSpPr>
          <p:spPr>
            <a:xfrm>
              <a:off x="5238720" y="1586880"/>
              <a:ext cx="2333160" cy="881280"/>
            </a:xfrm>
            <a:custGeom>
              <a:avLst/>
              <a:gdLst/>
              <a:ahLst/>
              <a:rect l="l" t="t" r="r" b="b"/>
              <a:pathLst>
                <a:path w="908" h="343">
                  <a:moveTo>
                    <a:pt x="681" y="0"/>
                  </a:moveTo>
                  <a:lnTo>
                    <a:pt x="908" y="172"/>
                  </a:lnTo>
                  <a:lnTo>
                    <a:pt x="681" y="343"/>
                  </a:lnTo>
                  <a:lnTo>
                    <a:pt x="227" y="343"/>
                  </a:lnTo>
                  <a:lnTo>
                    <a:pt x="0" y="172"/>
                  </a:lnTo>
                  <a:lnTo>
                    <a:pt x="227" y="0"/>
                  </a:lnTo>
                  <a:lnTo>
                    <a:pt x="681" y="0"/>
                  </a:lnTo>
                  <a:close/>
                </a:path>
              </a:pathLst>
            </a:custGeom>
            <a:solidFill>
              <a:schemeClr val="accent1"/>
            </a:solidFill>
            <a:ln>
              <a:noFill/>
            </a:ln>
          </p:spPr>
          <p:style>
            <a:lnRef idx="0"/>
            <a:fillRef idx="0"/>
            <a:effectRef idx="0"/>
            <a:fontRef idx="minor"/>
          </p:style>
        </p:sp>
        <p:sp>
          <p:nvSpPr>
            <p:cNvPr id="434" name="CustomShape 30"/>
            <p:cNvSpPr/>
            <p:nvPr/>
          </p:nvSpPr>
          <p:spPr>
            <a:xfrm>
              <a:off x="6989040" y="2028960"/>
              <a:ext cx="583200" cy="739800"/>
            </a:xfrm>
            <a:custGeom>
              <a:avLst/>
              <a:gdLst/>
              <a:ahLst/>
              <a:rect l="l" t="t" r="r" b="b"/>
              <a:pathLst>
                <a:path w="227" h="288">
                  <a:moveTo>
                    <a:pt x="227" y="0"/>
                  </a:moveTo>
                  <a:lnTo>
                    <a:pt x="227" y="116"/>
                  </a:lnTo>
                  <a:lnTo>
                    <a:pt x="0" y="288"/>
                  </a:lnTo>
                  <a:lnTo>
                    <a:pt x="0" y="171"/>
                  </a:lnTo>
                  <a:lnTo>
                    <a:pt x="227" y="0"/>
                  </a:lnTo>
                  <a:close/>
                </a:path>
              </a:pathLst>
            </a:custGeom>
            <a:solidFill>
              <a:schemeClr val="accent1">
                <a:lumMod val="60000"/>
                <a:lumOff val="40000"/>
              </a:schemeClr>
            </a:solidFill>
            <a:ln>
              <a:noFill/>
            </a:ln>
          </p:spPr>
          <p:style>
            <a:lnRef idx="0"/>
            <a:fillRef idx="0"/>
            <a:effectRef idx="0"/>
            <a:fontRef idx="minor"/>
          </p:style>
        </p:sp>
        <p:sp>
          <p:nvSpPr>
            <p:cNvPr id="435" name="CustomShape 31"/>
            <p:cNvSpPr/>
            <p:nvPr/>
          </p:nvSpPr>
          <p:spPr>
            <a:xfrm>
              <a:off x="5238720" y="2028960"/>
              <a:ext cx="583200" cy="739800"/>
            </a:xfrm>
            <a:custGeom>
              <a:avLst/>
              <a:gdLst/>
              <a:ahLst/>
              <a:rect l="l" t="t" r="r" b="b"/>
              <a:pathLst>
                <a:path w="227" h="288">
                  <a:moveTo>
                    <a:pt x="0" y="0"/>
                  </a:moveTo>
                  <a:lnTo>
                    <a:pt x="0" y="116"/>
                  </a:lnTo>
                  <a:lnTo>
                    <a:pt x="227" y="288"/>
                  </a:lnTo>
                  <a:lnTo>
                    <a:pt x="227" y="171"/>
                  </a:lnTo>
                  <a:lnTo>
                    <a:pt x="0" y="0"/>
                  </a:lnTo>
                  <a:close/>
                </a:path>
              </a:pathLst>
            </a:custGeom>
            <a:solidFill>
              <a:schemeClr val="accent1">
                <a:lumMod val="50000"/>
              </a:schemeClr>
            </a:solidFill>
            <a:ln>
              <a:noFill/>
            </a:ln>
          </p:spPr>
          <p:style>
            <a:lnRef idx="0"/>
            <a:fillRef idx="0"/>
            <a:effectRef idx="0"/>
            <a:fontRef idx="minor"/>
          </p:style>
        </p:sp>
        <p:sp>
          <p:nvSpPr>
            <p:cNvPr id="436" name="CustomShape 32"/>
            <p:cNvSpPr/>
            <p:nvPr/>
          </p:nvSpPr>
          <p:spPr>
            <a:xfrm>
              <a:off x="5822280" y="2468520"/>
              <a:ext cx="1166400" cy="300240"/>
            </a:xfrm>
            <a:prstGeom prst="rect">
              <a:avLst/>
            </a:prstGeom>
            <a:solidFill>
              <a:schemeClr val="accent1">
                <a:lumMod val="75000"/>
              </a:schemeClr>
            </a:solidFill>
            <a:ln>
              <a:noFill/>
            </a:ln>
          </p:spPr>
          <p:style>
            <a:lnRef idx="0"/>
            <a:fillRef idx="0"/>
            <a:effectRef idx="0"/>
            <a:fontRef idx="minor"/>
          </p:style>
        </p:sp>
      </p:grpSp>
      <p:sp>
        <p:nvSpPr>
          <p:cNvPr id="437" name="CustomShape 33"/>
          <p:cNvSpPr/>
          <p:nvPr/>
        </p:nvSpPr>
        <p:spPr>
          <a:xfrm>
            <a:off x="411840" y="5532120"/>
            <a:ext cx="5983200" cy="1063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c00000"/>
                </a:solidFill>
                <a:latin typeface="Montserrat"/>
                <a:ea typeface="Roboto Light"/>
              </a:rPr>
              <a:t>NOTE: I AM NOT SAYING THAT THIS IS THE APROACH TO TAKE ONLY THAT IT IS CONCEIVABLE THAT IT MIGHT BE A WAY TO INTEGRATE A LOGISTICAL REGRESSION INTO A SINGLE BUISNESS QUESTION</a:t>
            </a:r>
            <a:endParaRPr b="0" lang="en-US" sz="1600" spc="-1" strike="noStrike">
              <a:latin typeface="Arial"/>
            </a:endParaRPr>
          </a:p>
        </p:txBody>
      </p:sp>
      <p:pic>
        <p:nvPicPr>
          <p:cNvPr id="438" name="Graphic 9" descr="Label"/>
          <p:cNvPicPr/>
          <p:nvPr/>
        </p:nvPicPr>
        <p:blipFill>
          <a:blip r:embed="rId1"/>
          <a:stretch/>
        </p:blipFill>
        <p:spPr>
          <a:xfrm>
            <a:off x="488520" y="1632600"/>
            <a:ext cx="502560" cy="502560"/>
          </a:xfrm>
          <a:prstGeom prst="rect">
            <a:avLst/>
          </a:prstGeom>
          <a:ln>
            <a:noFill/>
          </a:ln>
        </p:spPr>
      </p:pic>
      <p:pic>
        <p:nvPicPr>
          <p:cNvPr id="439" name="Graphic 11" descr="Decision chart"/>
          <p:cNvPicPr/>
          <p:nvPr/>
        </p:nvPicPr>
        <p:blipFill>
          <a:blip r:embed="rId2"/>
          <a:stretch/>
        </p:blipFill>
        <p:spPr>
          <a:xfrm>
            <a:off x="8005680" y="4232520"/>
            <a:ext cx="365400" cy="3654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0" name="Picture Placeholder 2" descr="A hand holding a glass of wine&#10;&#10;Description automatically generated"/>
          <p:cNvPicPr/>
          <p:nvPr/>
        </p:nvPicPr>
        <p:blipFill>
          <a:blip r:embed="rId1"/>
          <a:srcRect l="0" t="7813" r="0" b="7813"/>
          <a:stretch/>
        </p:blipFill>
        <p:spPr>
          <a:xfrm>
            <a:off x="0" y="0"/>
            <a:ext cx="12191760" cy="6857640"/>
          </a:xfrm>
          <a:prstGeom prst="rect">
            <a:avLst/>
          </a:prstGeom>
          <a:ln>
            <a:noFill/>
          </a:ln>
        </p:spPr>
      </p:pic>
      <p:sp>
        <p:nvSpPr>
          <p:cNvPr id="441" name="CustomShape 1"/>
          <p:cNvSpPr/>
          <p:nvPr/>
        </p:nvSpPr>
        <p:spPr>
          <a:xfrm>
            <a:off x="0" y="0"/>
            <a:ext cx="12191760" cy="6857640"/>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p:style>
      </p:sp>
      <p:sp>
        <p:nvSpPr>
          <p:cNvPr id="442" name="CustomShape 2"/>
          <p:cNvSpPr/>
          <p:nvPr/>
        </p:nvSpPr>
        <p:spPr>
          <a:xfrm rot="5676600">
            <a:off x="3637800" y="2472480"/>
            <a:ext cx="1807920" cy="1333800"/>
          </a:xfrm>
          <a:prstGeom prst="triangle">
            <a:avLst>
              <a:gd name="adj" fmla="val 50000"/>
            </a:avLst>
          </a:prstGeom>
          <a:noFill/>
          <a:ln w="76320">
            <a:solidFill>
              <a:schemeClr val="accent1"/>
            </a:solidFill>
          </a:ln>
        </p:spPr>
        <p:style>
          <a:lnRef idx="2">
            <a:schemeClr val="accent1">
              <a:shade val="50000"/>
            </a:schemeClr>
          </a:lnRef>
          <a:fillRef idx="1">
            <a:schemeClr val="accent1"/>
          </a:fillRef>
          <a:effectRef idx="0">
            <a:schemeClr val="accent1"/>
          </a:effectRef>
          <a:fontRef idx="minor"/>
        </p:style>
      </p:sp>
      <p:sp>
        <p:nvSpPr>
          <p:cNvPr id="443" name="CustomShape 3"/>
          <p:cNvSpPr/>
          <p:nvPr/>
        </p:nvSpPr>
        <p:spPr>
          <a:xfrm>
            <a:off x="4143600" y="2705760"/>
            <a:ext cx="3904200" cy="130932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en-US" sz="8000" spc="-1" strike="noStrike">
                <a:solidFill>
                  <a:srgbClr val="ffffff"/>
                </a:solidFill>
                <a:latin typeface="Montserrat"/>
              </a:rPr>
              <a:t>Thanks</a:t>
            </a:r>
            <a:endParaRPr b="0" lang="en-US" sz="8000" spc="-1" strike="noStrike">
              <a:latin typeface="Arial"/>
            </a:endParaRPr>
          </a:p>
        </p:txBody>
      </p:sp>
      <p:grpSp>
        <p:nvGrpSpPr>
          <p:cNvPr id="444" name="Group 4"/>
          <p:cNvGrpSpPr/>
          <p:nvPr/>
        </p:nvGrpSpPr>
        <p:grpSpPr>
          <a:xfrm>
            <a:off x="7625880" y="3942000"/>
            <a:ext cx="1226880" cy="1226880"/>
            <a:chOff x="7625880" y="3942000"/>
            <a:chExt cx="1226880" cy="1226880"/>
          </a:xfrm>
        </p:grpSpPr>
        <p:sp>
          <p:nvSpPr>
            <p:cNvPr id="445" name="CustomShape 5"/>
            <p:cNvSpPr/>
            <p:nvPr/>
          </p:nvSpPr>
          <p:spPr>
            <a:xfrm>
              <a:off x="7625880" y="3942000"/>
              <a:ext cx="1226880" cy="1226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46" name="CustomShape 6"/>
            <p:cNvSpPr/>
            <p:nvPr/>
          </p:nvSpPr>
          <p:spPr>
            <a:xfrm>
              <a:off x="7909920" y="4202280"/>
              <a:ext cx="659520" cy="638280"/>
            </a:xfrm>
            <a:custGeom>
              <a:avLst/>
              <a:gdLst/>
              <a:ahLst/>
              <a:rect l="l" t="t" r="r" b="b"/>
              <a:pathLst>
                <a:path w="120000" h="12000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Picture Placeholder 12" descr="A close up of a bottle and a glass of wine on a table&#10;&#10;Description automatically generated"/>
          <p:cNvPicPr/>
          <p:nvPr/>
        </p:nvPicPr>
        <p:blipFill>
          <a:blip r:embed="rId1">
            <a:alphaModFix amt="85000"/>
          </a:blip>
          <a:srcRect l="0" t="7725" r="0" b="7725"/>
          <a:stretch/>
        </p:blipFill>
        <p:spPr>
          <a:xfrm>
            <a:off x="0" y="0"/>
            <a:ext cx="12191760" cy="6857640"/>
          </a:xfrm>
          <a:prstGeom prst="rect">
            <a:avLst/>
          </a:prstGeom>
          <a:ln>
            <a:noFill/>
          </a:ln>
        </p:spPr>
      </p:pic>
      <p:sp>
        <p:nvSpPr>
          <p:cNvPr id="273" name="CustomShape 1"/>
          <p:cNvSpPr/>
          <p:nvPr/>
        </p:nvSpPr>
        <p:spPr>
          <a:xfrm>
            <a:off x="4077720" y="2399760"/>
            <a:ext cx="4915440" cy="1474560"/>
          </a:xfrm>
          <a:prstGeom prst="parallelogram">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74" name="CustomShape 2"/>
          <p:cNvSpPr/>
          <p:nvPr/>
        </p:nvSpPr>
        <p:spPr>
          <a:xfrm>
            <a:off x="4727160" y="2721600"/>
            <a:ext cx="3616560" cy="82152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en-US" sz="4800" spc="299" strike="noStrike">
                <a:solidFill>
                  <a:srgbClr val="ffffff"/>
                </a:solidFill>
                <a:latin typeface="Lato Black"/>
                <a:ea typeface="Lato Black"/>
              </a:rPr>
              <a:t>USE CASES</a:t>
            </a:r>
            <a:endParaRPr b="0" lang="en-US" sz="4800" spc="-1" strike="noStrike">
              <a:latin typeface="Arial"/>
            </a:endParaRPr>
          </a:p>
        </p:txBody>
      </p:sp>
      <p:sp>
        <p:nvSpPr>
          <p:cNvPr id="275" name="CustomShape 3"/>
          <p:cNvSpPr/>
          <p:nvPr/>
        </p:nvSpPr>
        <p:spPr>
          <a:xfrm rot="5676600">
            <a:off x="2549160" y="1372680"/>
            <a:ext cx="1807920" cy="1333800"/>
          </a:xfrm>
          <a:prstGeom prst="triangle">
            <a:avLst>
              <a:gd name="adj" fmla="val 50000"/>
            </a:avLst>
          </a:prstGeom>
          <a:noFill/>
          <a:ln w="76320">
            <a:solidFill>
              <a:schemeClr val="accent1"/>
            </a:solidFill>
          </a:ln>
        </p:spPr>
        <p:style>
          <a:lnRef idx="2">
            <a:schemeClr val="accent1">
              <a:shade val="50000"/>
            </a:schemeClr>
          </a:lnRef>
          <a:fillRef idx="1">
            <a:schemeClr val="accent1"/>
          </a:fillRef>
          <a:effectRef idx="0">
            <a:schemeClr val="accent1"/>
          </a:effectRef>
          <a:fontRef idx="minor"/>
        </p:style>
      </p:sp>
      <p:grpSp>
        <p:nvGrpSpPr>
          <p:cNvPr id="276" name="Group 4"/>
          <p:cNvGrpSpPr/>
          <p:nvPr/>
        </p:nvGrpSpPr>
        <p:grpSpPr>
          <a:xfrm>
            <a:off x="8667720" y="4024800"/>
            <a:ext cx="1226880" cy="1226880"/>
            <a:chOff x="8667720" y="4024800"/>
            <a:chExt cx="1226880" cy="1226880"/>
          </a:xfrm>
        </p:grpSpPr>
        <p:sp>
          <p:nvSpPr>
            <p:cNvPr id="277" name="CustomShape 5"/>
            <p:cNvSpPr/>
            <p:nvPr/>
          </p:nvSpPr>
          <p:spPr>
            <a:xfrm>
              <a:off x="8667720" y="4024800"/>
              <a:ext cx="1226880" cy="1226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78" name="CustomShape 6"/>
            <p:cNvSpPr/>
            <p:nvPr/>
          </p:nvSpPr>
          <p:spPr>
            <a:xfrm>
              <a:off x="8951400" y="4285080"/>
              <a:ext cx="659520" cy="638280"/>
            </a:xfrm>
            <a:custGeom>
              <a:avLst/>
              <a:gdLst/>
              <a:ahLst/>
              <a:rect l="l" t="t" r="r" b="b"/>
              <a:pathLst>
                <a:path w="120000" h="12000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80880" y="182520"/>
            <a:ext cx="3663720" cy="17053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400" spc="-1" strike="noStrike">
                <a:solidFill>
                  <a:srgbClr val="000000"/>
                </a:solidFill>
                <a:latin typeface="Montserrat"/>
              </a:rPr>
              <a:t>William Lewis</a:t>
            </a:r>
            <a:endParaRPr b="0" lang="en-US" sz="4400" spc="-1" strike="noStrike">
              <a:latin typeface="Arial"/>
            </a:endParaRPr>
          </a:p>
          <a:p>
            <a:pPr>
              <a:lnSpc>
                <a:spcPct val="100000"/>
              </a:lnSpc>
            </a:pPr>
            <a:r>
              <a:rPr b="1" lang="en-US" sz="1800" spc="-1" strike="noStrike">
                <a:solidFill>
                  <a:srgbClr val="000000"/>
                </a:solidFill>
                <a:latin typeface="Montserrat"/>
              </a:rPr>
              <a:t>OWNER WINERY TUSTIN</a:t>
            </a:r>
            <a:endParaRPr b="0" lang="en-US" sz="1800" spc="-1" strike="noStrike">
              <a:latin typeface="Arial"/>
            </a:endParaRPr>
          </a:p>
        </p:txBody>
      </p:sp>
      <p:sp>
        <p:nvSpPr>
          <p:cNvPr id="280" name="CustomShape 2"/>
          <p:cNvSpPr/>
          <p:nvPr/>
        </p:nvSpPr>
        <p:spPr>
          <a:xfrm>
            <a:off x="380880" y="2260080"/>
            <a:ext cx="5020920" cy="4470840"/>
          </a:xfrm>
          <a:prstGeom prst="rect">
            <a:avLst/>
          </a:prstGeom>
          <a:noFill/>
          <a:ln>
            <a:noFill/>
          </a:ln>
        </p:spPr>
        <p:style>
          <a:lnRef idx="0"/>
          <a:fillRef idx="0"/>
          <a:effectRef idx="0"/>
          <a:fontRef idx="minor"/>
        </p:style>
        <p:txBody>
          <a:bodyPr lIns="90000" rIns="90000" tIns="45000" bIns="45000">
            <a:spAutoFit/>
          </a:bodyPr>
          <a:p>
            <a:pPr algn="just">
              <a:lnSpc>
                <a:spcPct val="150000"/>
              </a:lnSpc>
            </a:pPr>
            <a:r>
              <a:rPr b="0" lang="en-US" sz="1600" spc="-1" strike="noStrike">
                <a:solidFill>
                  <a:srgbClr val="000000"/>
                </a:solidFill>
                <a:latin typeface="Lato"/>
                <a:ea typeface="Lato"/>
              </a:rPr>
              <a:t>William owns a restaurant with 3 locations, a menu of 650 wines (that change weekly) and a cellar that holds 7,500 bottles (at the main location, other locations are similar). They constantly need to select new wines for their menu. If a reliable model says x bottle costs them almost as much as people would expect to pay for it William probably does not want to add that wine to the menu. If the model suggests that a wine is under priced based on expectations, then they would want to promote it because they can sell glasses for a bigger markup than wines that are priced at or near expected price.</a:t>
            </a:r>
            <a:endParaRPr b="0" lang="en-US" sz="1600" spc="-1" strike="noStrike">
              <a:latin typeface="Arial"/>
            </a:endParaRPr>
          </a:p>
        </p:txBody>
      </p:sp>
      <p:pic>
        <p:nvPicPr>
          <p:cNvPr id="281" name="Picture Placeholder 6" descr="A person wearing a suit and tie&#10;&#10;Description automatically generated"/>
          <p:cNvPicPr/>
          <p:nvPr/>
        </p:nvPicPr>
        <p:blipFill>
          <a:blip r:embed="rId1"/>
          <a:srcRect l="6405" t="0" r="6405" b="0"/>
          <a:stretch/>
        </p:blipFill>
        <p:spPr>
          <a:xfrm>
            <a:off x="6789960" y="0"/>
            <a:ext cx="4572720" cy="6857640"/>
          </a:xfrm>
          <a:prstGeom prst="rect">
            <a:avLst/>
          </a:prstGeom>
          <a:ln>
            <a:noFill/>
          </a:ln>
        </p:spPr>
      </p:pic>
      <p:sp>
        <p:nvSpPr>
          <p:cNvPr id="282" name="CustomShape 3"/>
          <p:cNvSpPr/>
          <p:nvPr/>
        </p:nvSpPr>
        <p:spPr>
          <a:xfrm rot="5676600">
            <a:off x="5646960" y="3403440"/>
            <a:ext cx="1807920" cy="1333800"/>
          </a:xfrm>
          <a:prstGeom prst="triangle">
            <a:avLst>
              <a:gd name="adj" fmla="val 50000"/>
            </a:avLst>
          </a:prstGeom>
          <a:noFill/>
          <a:ln w="76320">
            <a:solidFill>
              <a:schemeClr val="accent1"/>
            </a:solidFill>
          </a:ln>
        </p:spPr>
        <p:style>
          <a:lnRef idx="2">
            <a:schemeClr val="accent1">
              <a:shade val="50000"/>
            </a:schemeClr>
          </a:lnRef>
          <a:fillRef idx="1">
            <a:schemeClr val="accent1"/>
          </a:fillRef>
          <a:effectRef idx="0">
            <a:schemeClr val="accent1"/>
          </a:effectRef>
          <a:fontRef idx="minor"/>
        </p:style>
      </p:sp>
      <p:grpSp>
        <p:nvGrpSpPr>
          <p:cNvPr id="283" name="Group 4"/>
          <p:cNvGrpSpPr/>
          <p:nvPr/>
        </p:nvGrpSpPr>
        <p:grpSpPr>
          <a:xfrm>
            <a:off x="10748520" y="4610160"/>
            <a:ext cx="1226880" cy="1226880"/>
            <a:chOff x="10748520" y="4610160"/>
            <a:chExt cx="1226880" cy="1226880"/>
          </a:xfrm>
        </p:grpSpPr>
        <p:sp>
          <p:nvSpPr>
            <p:cNvPr id="284" name="CustomShape 5"/>
            <p:cNvSpPr/>
            <p:nvPr/>
          </p:nvSpPr>
          <p:spPr>
            <a:xfrm>
              <a:off x="10748520" y="4610160"/>
              <a:ext cx="1226880" cy="1226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85" name="CustomShape 6"/>
            <p:cNvSpPr/>
            <p:nvPr/>
          </p:nvSpPr>
          <p:spPr>
            <a:xfrm>
              <a:off x="11032200" y="4870440"/>
              <a:ext cx="659520" cy="638280"/>
            </a:xfrm>
            <a:custGeom>
              <a:avLst/>
              <a:gdLst/>
              <a:ahLst/>
              <a:rect l="l" t="t" r="r" b="b"/>
              <a:pathLst>
                <a:path w="120000" h="12000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6196320" y="898200"/>
            <a:ext cx="3663720" cy="1035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400" spc="-1" strike="noStrike">
                <a:solidFill>
                  <a:srgbClr val="ffffff"/>
                </a:solidFill>
                <a:latin typeface="Montserrat"/>
              </a:rPr>
              <a:t>Michael Ma</a:t>
            </a:r>
            <a:endParaRPr b="0" lang="en-US" sz="4400" spc="-1" strike="noStrike">
              <a:latin typeface="Arial"/>
            </a:endParaRPr>
          </a:p>
          <a:p>
            <a:pPr>
              <a:lnSpc>
                <a:spcPct val="100000"/>
              </a:lnSpc>
            </a:pPr>
            <a:r>
              <a:rPr b="1" lang="en-US" sz="1800" spc="-1" strike="noStrike">
                <a:solidFill>
                  <a:srgbClr val="ffffff"/>
                </a:solidFill>
                <a:latin typeface="Montserrat"/>
              </a:rPr>
              <a:t>WINE SPECULATOR, CHINA</a:t>
            </a:r>
            <a:endParaRPr b="0" lang="en-US" sz="1800" spc="-1" strike="noStrike">
              <a:latin typeface="Arial"/>
            </a:endParaRPr>
          </a:p>
        </p:txBody>
      </p:sp>
      <p:sp>
        <p:nvSpPr>
          <p:cNvPr id="287" name="CustomShape 2"/>
          <p:cNvSpPr/>
          <p:nvPr/>
        </p:nvSpPr>
        <p:spPr>
          <a:xfrm>
            <a:off x="5499720" y="1944720"/>
            <a:ext cx="4794480" cy="5200920"/>
          </a:xfrm>
          <a:prstGeom prst="rect">
            <a:avLst/>
          </a:prstGeom>
          <a:noFill/>
          <a:ln>
            <a:noFill/>
          </a:ln>
        </p:spPr>
        <p:style>
          <a:lnRef idx="0"/>
          <a:fillRef idx="0"/>
          <a:effectRef idx="0"/>
          <a:fontRef idx="minor"/>
        </p:style>
        <p:txBody>
          <a:bodyPr lIns="90000" rIns="90000" tIns="45000" bIns="45000">
            <a:spAutoFit/>
          </a:bodyPr>
          <a:p>
            <a:pPr algn="just">
              <a:lnSpc>
                <a:spcPct val="150000"/>
              </a:lnSpc>
            </a:pPr>
            <a:r>
              <a:rPr b="0" lang="en-US" sz="1600" spc="-1" strike="noStrike">
                <a:solidFill>
                  <a:srgbClr val="ffffff"/>
                </a:solidFill>
                <a:latin typeface="Lato"/>
                <a:ea typeface="Lato"/>
              </a:rPr>
              <a:t>Michael buys wine in large amounts as a commodity banking on the growing demand in China as a guaranteed path to high returns. If a reliable model predicts that a wine should cost $30 a bottle but is listed at $10 Michael might buy 10,000 bottles because when introduced into a new market prices can be set more in-line with the model's projections.</a:t>
            </a:r>
            <a:endParaRPr b="0" lang="en-US" sz="1600" spc="-1" strike="noStrike">
              <a:latin typeface="Arial"/>
            </a:endParaRPr>
          </a:p>
          <a:p>
            <a:pPr algn="just">
              <a:lnSpc>
                <a:spcPct val="150000"/>
              </a:lnSpc>
            </a:pPr>
            <a:endParaRPr b="0" lang="en-US" sz="1600" spc="-1" strike="noStrike">
              <a:latin typeface="Arial"/>
            </a:endParaRPr>
          </a:p>
          <a:p>
            <a:pPr algn="just">
              <a:lnSpc>
                <a:spcPct val="150000"/>
              </a:lnSpc>
            </a:pPr>
            <a:endParaRPr b="0" lang="en-US" sz="1600" spc="-1" strike="noStrike">
              <a:latin typeface="Arial"/>
            </a:endParaRPr>
          </a:p>
          <a:p>
            <a:pPr algn="just">
              <a:lnSpc>
                <a:spcPct val="150000"/>
              </a:lnSpc>
            </a:pPr>
            <a:r>
              <a:rPr b="0" lang="en-US" sz="1600" spc="-1" strike="noStrike">
                <a:solidFill>
                  <a:srgbClr val="000000"/>
                </a:solidFill>
                <a:latin typeface="Lato"/>
                <a:ea typeface="Lato"/>
              </a:rPr>
              <a:t>All other things being equal he likely would not invest in bottles that cost more than a model says they should cost.</a:t>
            </a:r>
            <a:endParaRPr b="0" lang="en-US" sz="1600" spc="-1" strike="noStrike">
              <a:latin typeface="Arial"/>
            </a:endParaRPr>
          </a:p>
          <a:p>
            <a:pPr algn="just">
              <a:lnSpc>
                <a:spcPct val="150000"/>
              </a:lnSpc>
            </a:pPr>
            <a:endParaRPr b="0" lang="en-US" sz="1600" spc="-1" strike="noStrike">
              <a:latin typeface="Arial"/>
            </a:endParaRPr>
          </a:p>
        </p:txBody>
      </p:sp>
      <p:pic>
        <p:nvPicPr>
          <p:cNvPr id="288" name="Picture Placeholder 3" descr=""/>
          <p:cNvPicPr/>
          <p:nvPr/>
        </p:nvPicPr>
        <p:blipFill>
          <a:blip r:embed="rId1"/>
          <a:srcRect l="3902" t="2026" r="2810" b="15628"/>
          <a:stretch/>
        </p:blipFill>
        <p:spPr>
          <a:xfrm>
            <a:off x="1897560" y="347400"/>
            <a:ext cx="3417840" cy="5289480"/>
          </a:xfrm>
          <a:prstGeom prst="rect">
            <a:avLst/>
          </a:prstGeom>
          <a:ln>
            <a:noFill/>
          </a:ln>
        </p:spPr>
      </p:pic>
      <p:sp>
        <p:nvSpPr>
          <p:cNvPr id="289" name="CustomShape 3"/>
          <p:cNvSpPr/>
          <p:nvPr/>
        </p:nvSpPr>
        <p:spPr>
          <a:xfrm rot="5676600">
            <a:off x="850320" y="994680"/>
            <a:ext cx="1807920" cy="1333800"/>
          </a:xfrm>
          <a:prstGeom prst="triangle">
            <a:avLst>
              <a:gd name="adj" fmla="val 50000"/>
            </a:avLst>
          </a:prstGeom>
          <a:noFill/>
          <a:ln w="76320">
            <a:solidFill>
              <a:schemeClr val="accent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4482720" y="1094400"/>
            <a:ext cx="3302280" cy="2375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400" spc="-1" strike="noStrike">
                <a:solidFill>
                  <a:srgbClr val="000000"/>
                </a:solidFill>
                <a:latin typeface="Montserrat"/>
              </a:rPr>
              <a:t>David &amp; Robert Trone</a:t>
            </a:r>
            <a:endParaRPr b="0" lang="en-US" sz="4400" spc="-1" strike="noStrike">
              <a:latin typeface="Arial"/>
            </a:endParaRPr>
          </a:p>
          <a:p>
            <a:pPr>
              <a:lnSpc>
                <a:spcPct val="100000"/>
              </a:lnSpc>
            </a:pPr>
            <a:r>
              <a:rPr b="1" lang="en-US" sz="1800" spc="-1" strike="noStrike">
                <a:solidFill>
                  <a:srgbClr val="000000"/>
                </a:solidFill>
                <a:latin typeface="Montserrat"/>
              </a:rPr>
              <a:t>OWNER TOTAL WINE</a:t>
            </a:r>
            <a:endParaRPr b="0" lang="en-US" sz="1800" spc="-1" strike="noStrike">
              <a:latin typeface="Arial"/>
            </a:endParaRPr>
          </a:p>
        </p:txBody>
      </p:sp>
      <p:sp>
        <p:nvSpPr>
          <p:cNvPr id="291" name="CustomShape 2"/>
          <p:cNvSpPr/>
          <p:nvPr/>
        </p:nvSpPr>
        <p:spPr>
          <a:xfrm>
            <a:off x="1020960" y="4610520"/>
            <a:ext cx="9666000" cy="1914840"/>
          </a:xfrm>
          <a:prstGeom prst="rect">
            <a:avLst/>
          </a:prstGeom>
          <a:noFill/>
          <a:ln>
            <a:noFill/>
          </a:ln>
        </p:spPr>
        <p:style>
          <a:lnRef idx="0"/>
          <a:fillRef idx="0"/>
          <a:effectRef idx="0"/>
          <a:fontRef idx="minor"/>
        </p:style>
        <p:txBody>
          <a:bodyPr lIns="90000" rIns="90000" tIns="45000" bIns="45000">
            <a:spAutoFit/>
          </a:bodyPr>
          <a:p>
            <a:pPr algn="just">
              <a:lnSpc>
                <a:spcPct val="150000"/>
              </a:lnSpc>
            </a:pPr>
            <a:r>
              <a:rPr b="0" lang="en-US" sz="1600" spc="-1" strike="noStrike">
                <a:solidFill>
                  <a:srgbClr val="000000"/>
                </a:solidFill>
                <a:latin typeface="Lato"/>
                <a:ea typeface="Lato"/>
              </a:rPr>
              <a:t>As owners of a wine retail chain if a model says that a wine should cost $20 a bottle but they need to sell it for $50 to be profitable they would likely not choose to stock it since it will not sell well. If the model says it should cost $50 but they could sell it at $20 and be profitable then they would want to dedicate shelf space given that it will likely sell well, and the price might adjust upwards while they are getting rid of their stock.</a:t>
            </a:r>
            <a:endParaRPr b="0" lang="en-US" sz="1600" spc="-1" strike="noStrike">
              <a:latin typeface="Arial"/>
            </a:endParaRPr>
          </a:p>
        </p:txBody>
      </p:sp>
      <p:pic>
        <p:nvPicPr>
          <p:cNvPr id="292" name="Picture Placeholder 8" descr=""/>
          <p:cNvPicPr/>
          <p:nvPr/>
        </p:nvPicPr>
        <p:blipFill>
          <a:blip r:embed="rId1"/>
          <a:srcRect l="21763" t="4212" r="22068" b="4806"/>
          <a:stretch/>
        </p:blipFill>
        <p:spPr>
          <a:xfrm>
            <a:off x="8146800" y="954720"/>
            <a:ext cx="2870280" cy="3044160"/>
          </a:xfrm>
          <a:prstGeom prst="rect">
            <a:avLst/>
          </a:prstGeom>
          <a:ln>
            <a:noFill/>
          </a:ln>
        </p:spPr>
      </p:pic>
      <p:pic>
        <p:nvPicPr>
          <p:cNvPr id="293" name="Picture Placeholder 4" descr=""/>
          <p:cNvPicPr/>
          <p:nvPr/>
        </p:nvPicPr>
        <p:blipFill>
          <a:blip r:embed="rId2"/>
          <a:srcRect l="21154" t="1525" r="17093" b="-1525"/>
          <a:stretch/>
        </p:blipFill>
        <p:spPr>
          <a:xfrm>
            <a:off x="1235520" y="954720"/>
            <a:ext cx="2870280" cy="3044160"/>
          </a:xfrm>
          <a:prstGeom prst="rect">
            <a:avLst/>
          </a:prstGeom>
          <a:ln>
            <a:noFill/>
          </a:ln>
        </p:spPr>
      </p:pic>
      <p:grpSp>
        <p:nvGrpSpPr>
          <p:cNvPr id="294" name="Group 3"/>
          <p:cNvGrpSpPr/>
          <p:nvPr/>
        </p:nvGrpSpPr>
        <p:grpSpPr>
          <a:xfrm>
            <a:off x="10403640" y="3456000"/>
            <a:ext cx="1226880" cy="1226880"/>
            <a:chOff x="10403640" y="3456000"/>
            <a:chExt cx="1226880" cy="1226880"/>
          </a:xfrm>
        </p:grpSpPr>
        <p:sp>
          <p:nvSpPr>
            <p:cNvPr id="295" name="CustomShape 4"/>
            <p:cNvSpPr/>
            <p:nvPr/>
          </p:nvSpPr>
          <p:spPr>
            <a:xfrm>
              <a:off x="10403640" y="3456000"/>
              <a:ext cx="1226880" cy="1226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96" name="CustomShape 5"/>
            <p:cNvSpPr/>
            <p:nvPr/>
          </p:nvSpPr>
          <p:spPr>
            <a:xfrm>
              <a:off x="10687320" y="3716280"/>
              <a:ext cx="659520" cy="638280"/>
            </a:xfrm>
            <a:custGeom>
              <a:avLst/>
              <a:gdLst/>
              <a:ahLst/>
              <a:rect l="l" t="t" r="r" b="b"/>
              <a:pathLst>
                <a:path w="120000" h="12000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style>
            <a:lnRef idx="0"/>
            <a:fillRef idx="0"/>
            <a:effectRef idx="0"/>
            <a:fontRef idx="minor"/>
          </p:style>
        </p:sp>
      </p:grpSp>
      <p:sp>
        <p:nvSpPr>
          <p:cNvPr id="297" name="CustomShape 6"/>
          <p:cNvSpPr/>
          <p:nvPr/>
        </p:nvSpPr>
        <p:spPr>
          <a:xfrm rot="5676600">
            <a:off x="739440" y="870120"/>
            <a:ext cx="1807920" cy="1333800"/>
          </a:xfrm>
          <a:prstGeom prst="triangle">
            <a:avLst>
              <a:gd name="adj" fmla="val 50000"/>
            </a:avLst>
          </a:prstGeom>
          <a:noFill/>
          <a:ln w="76320">
            <a:solidFill>
              <a:schemeClr val="accent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1569600" y="1119960"/>
            <a:ext cx="5041800" cy="2375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400" spc="-1" strike="noStrike">
                <a:solidFill>
                  <a:srgbClr val="000000"/>
                </a:solidFill>
                <a:latin typeface="Montserrat"/>
              </a:rPr>
              <a:t>Lance Thompson</a:t>
            </a:r>
            <a:endParaRPr b="0" lang="en-US" sz="4400" spc="-1" strike="noStrike">
              <a:latin typeface="Arial"/>
            </a:endParaRPr>
          </a:p>
          <a:p>
            <a:pPr>
              <a:lnSpc>
                <a:spcPct val="100000"/>
              </a:lnSpc>
            </a:pPr>
            <a:r>
              <a:rPr b="0" lang="en-US" sz="1800" spc="-1" strike="noStrike">
                <a:solidFill>
                  <a:srgbClr val="000000"/>
                </a:solidFill>
                <a:latin typeface="Montserrat"/>
              </a:rPr>
              <a:t>OWNER SARASOTA CATERING COMPANY</a:t>
            </a:r>
            <a:endParaRPr b="0" lang="en-US" sz="1800" spc="-1" strike="noStrike">
              <a:latin typeface="Arial"/>
            </a:endParaRPr>
          </a:p>
          <a:p>
            <a:pPr>
              <a:lnSpc>
                <a:spcPct val="100000"/>
              </a:lnSpc>
            </a:pPr>
            <a:endParaRPr b="0" lang="en-US" sz="1800" spc="-1" strike="noStrike">
              <a:latin typeface="Arial"/>
            </a:endParaRPr>
          </a:p>
        </p:txBody>
      </p:sp>
      <p:sp>
        <p:nvSpPr>
          <p:cNvPr id="299" name="CustomShape 2"/>
          <p:cNvSpPr/>
          <p:nvPr/>
        </p:nvSpPr>
        <p:spPr>
          <a:xfrm>
            <a:off x="1569600" y="3564360"/>
            <a:ext cx="4810680" cy="2279880"/>
          </a:xfrm>
          <a:prstGeom prst="rect">
            <a:avLst/>
          </a:prstGeom>
          <a:noFill/>
          <a:ln>
            <a:noFill/>
          </a:ln>
        </p:spPr>
        <p:style>
          <a:lnRef idx="0"/>
          <a:fillRef idx="0"/>
          <a:effectRef idx="0"/>
          <a:fontRef idx="minor"/>
        </p:style>
        <p:txBody>
          <a:bodyPr lIns="90000" rIns="90000" tIns="45000" bIns="45000">
            <a:spAutoFit/>
          </a:bodyPr>
          <a:p>
            <a:pPr algn="just">
              <a:lnSpc>
                <a:spcPct val="150000"/>
              </a:lnSpc>
            </a:pPr>
            <a:r>
              <a:rPr b="0" lang="en-US" sz="1600" spc="-1" strike="noStrike">
                <a:solidFill>
                  <a:srgbClr val="000000"/>
                </a:solidFill>
                <a:latin typeface="Lato"/>
                <a:ea typeface="Lato"/>
              </a:rPr>
              <a:t>As a software designer turned caterer lance might use an algorithm based aproach to identify lesser known wines that are priced much lower than other wines that share the same charicteristics because  he can charge much more to customers than he paid for them. </a:t>
            </a:r>
            <a:endParaRPr b="0" lang="en-US" sz="1600" spc="-1" strike="noStrike">
              <a:latin typeface="Arial"/>
            </a:endParaRPr>
          </a:p>
        </p:txBody>
      </p:sp>
      <p:pic>
        <p:nvPicPr>
          <p:cNvPr id="300" name="Picture Placeholder 2" descr=""/>
          <p:cNvPicPr/>
          <p:nvPr/>
        </p:nvPicPr>
        <p:blipFill>
          <a:blip r:embed="rId1"/>
          <a:srcRect l="-240" t="9301" r="0" b="4651"/>
          <a:stretch/>
        </p:blipFill>
        <p:spPr>
          <a:xfrm>
            <a:off x="6877800" y="0"/>
            <a:ext cx="5313960" cy="6857640"/>
          </a:xfrm>
          <a:prstGeom prst="rect">
            <a:avLst/>
          </a:prstGeom>
          <a:ln>
            <a:noFill/>
          </a:ln>
        </p:spPr>
      </p:pic>
      <p:sp>
        <p:nvSpPr>
          <p:cNvPr id="301" name="CustomShape 3"/>
          <p:cNvSpPr/>
          <p:nvPr/>
        </p:nvSpPr>
        <p:spPr>
          <a:xfrm rot="5676600">
            <a:off x="6724080" y="4239720"/>
            <a:ext cx="1807920" cy="1333800"/>
          </a:xfrm>
          <a:prstGeom prst="triangle">
            <a:avLst>
              <a:gd name="adj" fmla="val 50000"/>
            </a:avLst>
          </a:prstGeom>
          <a:noFill/>
          <a:ln w="76320">
            <a:solidFill>
              <a:schemeClr val="accent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90240" y="251640"/>
            <a:ext cx="4711680" cy="1035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400" spc="-1" strike="noStrike">
                <a:solidFill>
                  <a:srgbClr val="000000"/>
                </a:solidFill>
                <a:latin typeface="Montserrat"/>
              </a:rPr>
              <a:t>Roman Roth</a:t>
            </a:r>
            <a:endParaRPr b="0" lang="en-US" sz="4400" spc="-1" strike="noStrike">
              <a:latin typeface="Arial"/>
            </a:endParaRPr>
          </a:p>
          <a:p>
            <a:pPr>
              <a:lnSpc>
                <a:spcPct val="100000"/>
              </a:lnSpc>
            </a:pPr>
            <a:r>
              <a:rPr b="1" lang="en-US" sz="1800" spc="-1" strike="noStrike">
                <a:solidFill>
                  <a:srgbClr val="000000"/>
                </a:solidFill>
                <a:latin typeface="Montserrat"/>
              </a:rPr>
              <a:t>OWNER WÖLFFER ESTATE</a:t>
            </a:r>
            <a:endParaRPr b="0" lang="en-US" sz="1800" spc="-1" strike="noStrike">
              <a:latin typeface="Arial"/>
            </a:endParaRPr>
          </a:p>
        </p:txBody>
      </p:sp>
      <p:sp>
        <p:nvSpPr>
          <p:cNvPr id="303" name="CustomShape 2"/>
          <p:cNvSpPr/>
          <p:nvPr/>
        </p:nvSpPr>
        <p:spPr>
          <a:xfrm>
            <a:off x="390240" y="1391760"/>
            <a:ext cx="5453640" cy="5200920"/>
          </a:xfrm>
          <a:prstGeom prst="rect">
            <a:avLst/>
          </a:prstGeom>
          <a:noFill/>
          <a:ln>
            <a:noFill/>
          </a:ln>
        </p:spPr>
        <p:style>
          <a:lnRef idx="0"/>
          <a:fillRef idx="0"/>
          <a:effectRef idx="0"/>
          <a:fontRef idx="minor"/>
        </p:style>
        <p:txBody>
          <a:bodyPr lIns="90000" rIns="90000" tIns="45000" bIns="45000">
            <a:spAutoFit/>
          </a:bodyPr>
          <a:p>
            <a:pPr algn="just">
              <a:lnSpc>
                <a:spcPct val="150000"/>
              </a:lnSpc>
            </a:pPr>
            <a:r>
              <a:rPr b="0" lang="en-US" sz="1600" spc="-1" strike="noStrike">
                <a:solidFill>
                  <a:srgbClr val="000000"/>
                </a:solidFill>
                <a:latin typeface="Lato"/>
                <a:ea typeface="Lato"/>
              </a:rPr>
              <a:t>As a winemaker some things are not really under your control others are. If a reliable model told him that all other things being equal my return (expected sale price) would be significantly higher with a different crop he might choose to shift focus of his grapes. Or he might have to opportunity to purchase additional land which could grow any number of grape varieties, a model would help him choose what to grow. Or say he is trying to decide what to name a new wine. A model suggests that all other things being equal a wine with title x should command a 20% lower price than a wine with title y, so he names it y. Additionally he learns that if he produces a “reserve” wine in the same space his expected return for those costs is quite high so he decides to do that.</a:t>
            </a:r>
            <a:endParaRPr b="0" lang="en-US" sz="1600" spc="-1" strike="noStrike">
              <a:latin typeface="Arial"/>
            </a:endParaRPr>
          </a:p>
        </p:txBody>
      </p:sp>
      <p:pic>
        <p:nvPicPr>
          <p:cNvPr id="304" name="Picture Placeholder 6" descr=""/>
          <p:cNvPicPr/>
          <p:nvPr/>
        </p:nvPicPr>
        <p:blipFill>
          <a:blip r:embed="rId1"/>
          <a:srcRect l="21835" t="2650" r="27933" b="3644"/>
          <a:stretch/>
        </p:blipFill>
        <p:spPr>
          <a:xfrm>
            <a:off x="6988680" y="462240"/>
            <a:ext cx="4572720" cy="5686920"/>
          </a:xfrm>
          <a:prstGeom prst="rect">
            <a:avLst/>
          </a:prstGeom>
          <a:ln>
            <a:noFill/>
          </a:ln>
        </p:spPr>
      </p:pic>
      <p:sp>
        <p:nvSpPr>
          <p:cNvPr id="305" name="CustomShape 3"/>
          <p:cNvSpPr/>
          <p:nvPr/>
        </p:nvSpPr>
        <p:spPr>
          <a:xfrm rot="5676600">
            <a:off x="5845680" y="3403440"/>
            <a:ext cx="1807920" cy="1333800"/>
          </a:xfrm>
          <a:prstGeom prst="triangle">
            <a:avLst>
              <a:gd name="adj" fmla="val 50000"/>
            </a:avLst>
          </a:prstGeom>
          <a:noFill/>
          <a:ln w="76320">
            <a:solidFill>
              <a:schemeClr val="accent1"/>
            </a:solidFill>
          </a:ln>
        </p:spPr>
        <p:style>
          <a:lnRef idx="2">
            <a:schemeClr val="accent1">
              <a:shade val="50000"/>
            </a:schemeClr>
          </a:lnRef>
          <a:fillRef idx="1">
            <a:schemeClr val="accent1"/>
          </a:fillRef>
          <a:effectRef idx="0">
            <a:schemeClr val="accent1"/>
          </a:effectRef>
          <a:fontRef idx="minor"/>
        </p:style>
      </p:sp>
      <p:grpSp>
        <p:nvGrpSpPr>
          <p:cNvPr id="306" name="Group 4"/>
          <p:cNvGrpSpPr/>
          <p:nvPr/>
        </p:nvGrpSpPr>
        <p:grpSpPr>
          <a:xfrm>
            <a:off x="10947240" y="4610160"/>
            <a:ext cx="1226880" cy="1226880"/>
            <a:chOff x="10947240" y="4610160"/>
            <a:chExt cx="1226880" cy="1226880"/>
          </a:xfrm>
        </p:grpSpPr>
        <p:sp>
          <p:nvSpPr>
            <p:cNvPr id="307" name="CustomShape 5"/>
            <p:cNvSpPr/>
            <p:nvPr/>
          </p:nvSpPr>
          <p:spPr>
            <a:xfrm>
              <a:off x="10947240" y="4610160"/>
              <a:ext cx="1226880" cy="1226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08" name="CustomShape 6"/>
            <p:cNvSpPr/>
            <p:nvPr/>
          </p:nvSpPr>
          <p:spPr>
            <a:xfrm>
              <a:off x="11230920" y="4870440"/>
              <a:ext cx="659520" cy="638280"/>
            </a:xfrm>
            <a:custGeom>
              <a:avLst/>
              <a:gdLst/>
              <a:ahLst/>
              <a:rect l="l" t="t" r="r" b="b"/>
              <a:pathLst>
                <a:path w="120000" h="12000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5987520" y="207360"/>
            <a:ext cx="5766840" cy="17053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400" spc="-1" strike="noStrike">
                <a:solidFill>
                  <a:srgbClr val="000000"/>
                </a:solidFill>
                <a:latin typeface="Montserrat"/>
              </a:rPr>
              <a:t>Jeffrey P Wannamaker</a:t>
            </a:r>
            <a:endParaRPr b="0" lang="en-US" sz="4400" spc="-1" strike="noStrike">
              <a:latin typeface="Arial"/>
            </a:endParaRPr>
          </a:p>
          <a:p>
            <a:pPr>
              <a:lnSpc>
                <a:spcPct val="100000"/>
              </a:lnSpc>
            </a:pPr>
            <a:r>
              <a:rPr b="1" lang="en-US" sz="1800" spc="-1" strike="noStrike">
                <a:solidFill>
                  <a:srgbClr val="000000"/>
                </a:solidFill>
                <a:latin typeface="Montserrat"/>
              </a:rPr>
              <a:t>BUDDING WINE ENTHOUSIAST AND BANKER</a:t>
            </a:r>
            <a:endParaRPr b="0" lang="en-US" sz="1800" spc="-1" strike="noStrike">
              <a:latin typeface="Arial"/>
            </a:endParaRPr>
          </a:p>
        </p:txBody>
      </p:sp>
      <p:sp>
        <p:nvSpPr>
          <p:cNvPr id="310" name="CustomShape 2"/>
          <p:cNvSpPr/>
          <p:nvPr/>
        </p:nvSpPr>
        <p:spPr>
          <a:xfrm>
            <a:off x="5987520" y="2651760"/>
            <a:ext cx="5528520" cy="3740040"/>
          </a:xfrm>
          <a:prstGeom prst="rect">
            <a:avLst/>
          </a:prstGeom>
          <a:noFill/>
          <a:ln>
            <a:noFill/>
          </a:ln>
        </p:spPr>
        <p:style>
          <a:lnRef idx="0"/>
          <a:fillRef idx="0"/>
          <a:effectRef idx="0"/>
          <a:fontRef idx="minor"/>
        </p:style>
        <p:txBody>
          <a:bodyPr lIns="90000" rIns="90000" tIns="45000" bIns="45000">
            <a:spAutoFit/>
          </a:bodyPr>
          <a:p>
            <a:pPr algn="just">
              <a:lnSpc>
                <a:spcPct val="150000"/>
              </a:lnSpc>
            </a:pPr>
            <a:r>
              <a:rPr b="0" lang="en-US" sz="1600" spc="-1" strike="noStrike">
                <a:solidFill>
                  <a:srgbClr val="000000"/>
                </a:solidFill>
                <a:latin typeface="Lato"/>
                <a:ea typeface="Lato"/>
              </a:rPr>
              <a:t>Jeffrey recently got into wine and would like to stock the wine cellar in his newly purchased estate in the Hamptons. He has purchased some bottles that he knows he wants but he needs to purchase another 5,000 bottles and doesn’t want to spend the time carefully selecting them. He just wants to have a decent selection of bottles that his model says are a good deal (wines that should cost $100 a bottle but cost less than $50) he reaches out to his local wine distributor to get a spreadsheet of their inventory and orders 5,000 bottles of things that fit his wants. </a:t>
            </a:r>
            <a:endParaRPr b="0" lang="en-US" sz="1600" spc="-1" strike="noStrike">
              <a:latin typeface="Arial"/>
            </a:endParaRPr>
          </a:p>
        </p:txBody>
      </p:sp>
      <p:pic>
        <p:nvPicPr>
          <p:cNvPr id="311" name="Picture Placeholder 2" descr=""/>
          <p:cNvPicPr/>
          <p:nvPr/>
        </p:nvPicPr>
        <p:blipFill>
          <a:blip r:embed="rId1"/>
          <a:stretch/>
        </p:blipFill>
        <p:spPr>
          <a:xfrm>
            <a:off x="241920" y="174960"/>
            <a:ext cx="4804560" cy="6682680"/>
          </a:xfrm>
          <a:prstGeom prst="rect">
            <a:avLst/>
          </a:prstGeom>
          <a:ln>
            <a:noFill/>
          </a:ln>
        </p:spPr>
      </p:pic>
      <p:sp>
        <p:nvSpPr>
          <p:cNvPr id="312" name="CustomShape 3"/>
          <p:cNvSpPr/>
          <p:nvPr/>
        </p:nvSpPr>
        <p:spPr>
          <a:xfrm rot="5676600">
            <a:off x="3547440" y="702720"/>
            <a:ext cx="1807920" cy="1333800"/>
          </a:xfrm>
          <a:prstGeom prst="triangle">
            <a:avLst>
              <a:gd name="adj" fmla="val 50000"/>
            </a:avLst>
          </a:prstGeom>
          <a:noFill/>
          <a:ln w="76320">
            <a:solidFill>
              <a:schemeClr val="accent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Picture Placeholder 3" descr=""/>
          <p:cNvPicPr/>
          <p:nvPr/>
        </p:nvPicPr>
        <p:blipFill>
          <a:blip r:embed="rId1"/>
          <a:srcRect l="0" t="0" r="0" b="13467"/>
          <a:stretch/>
        </p:blipFill>
        <p:spPr>
          <a:xfrm>
            <a:off x="6957000" y="462240"/>
            <a:ext cx="4604760" cy="5686920"/>
          </a:xfrm>
          <a:prstGeom prst="rect">
            <a:avLst/>
          </a:prstGeom>
          <a:ln>
            <a:noFill/>
          </a:ln>
        </p:spPr>
      </p:pic>
      <p:sp>
        <p:nvSpPr>
          <p:cNvPr id="314" name="CustomShape 1"/>
          <p:cNvSpPr/>
          <p:nvPr/>
        </p:nvSpPr>
        <p:spPr>
          <a:xfrm>
            <a:off x="390240" y="251640"/>
            <a:ext cx="4711680" cy="1035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400" spc="-1" strike="noStrike">
                <a:solidFill>
                  <a:srgbClr val="000000"/>
                </a:solidFill>
                <a:latin typeface="Montserrat"/>
              </a:rPr>
              <a:t>Michael Wolf</a:t>
            </a:r>
            <a:endParaRPr b="0" lang="en-US" sz="4400" spc="-1" strike="noStrike">
              <a:latin typeface="Arial"/>
            </a:endParaRPr>
          </a:p>
          <a:p>
            <a:pPr>
              <a:lnSpc>
                <a:spcPct val="100000"/>
              </a:lnSpc>
            </a:pPr>
            <a:r>
              <a:rPr b="1" lang="en-US" sz="1800" spc="-1" strike="noStrike">
                <a:solidFill>
                  <a:srgbClr val="000000"/>
                </a:solidFill>
                <a:latin typeface="Montserrat"/>
              </a:rPr>
              <a:t>INVESTOR</a:t>
            </a:r>
            <a:endParaRPr b="0" lang="en-US" sz="1800" spc="-1" strike="noStrike">
              <a:latin typeface="Arial"/>
            </a:endParaRPr>
          </a:p>
        </p:txBody>
      </p:sp>
      <p:sp>
        <p:nvSpPr>
          <p:cNvPr id="315" name="CustomShape 2"/>
          <p:cNvSpPr/>
          <p:nvPr/>
        </p:nvSpPr>
        <p:spPr>
          <a:xfrm>
            <a:off x="390240" y="1391760"/>
            <a:ext cx="5453640" cy="4835880"/>
          </a:xfrm>
          <a:prstGeom prst="rect">
            <a:avLst/>
          </a:prstGeom>
          <a:noFill/>
          <a:ln>
            <a:noFill/>
          </a:ln>
        </p:spPr>
        <p:style>
          <a:lnRef idx="0"/>
          <a:fillRef idx="0"/>
          <a:effectRef idx="0"/>
          <a:fontRef idx="minor"/>
        </p:style>
        <p:txBody>
          <a:bodyPr lIns="90000" rIns="90000" tIns="45000" bIns="45000">
            <a:spAutoFit/>
          </a:bodyPr>
          <a:p>
            <a:pPr algn="just">
              <a:lnSpc>
                <a:spcPct val="150000"/>
              </a:lnSpc>
            </a:pPr>
            <a:r>
              <a:rPr b="0" lang="en-US" sz="1600" spc="-1" strike="noStrike">
                <a:solidFill>
                  <a:srgbClr val="000000"/>
                </a:solidFill>
                <a:latin typeface="Lato"/>
                <a:ea typeface="Lato"/>
              </a:rPr>
              <a:t>Michael has two prospectuses from a potential wineries, he is trying to decide where to invest his money. His model tells him that winery A would need to sell its wine for at least $50 a bottle to be profitable regardless of the rating. His model tells him that entering all of the knowns from the plan the range of predicted prices for each possible review is between $6 and $15. Michael decides that investing in Winery A is a bad idea. Winery B has the opposite situation and he decides to give them the seed money. Alternatively winery B is not as clear so he uses montecarlo analysis along with his model for price to discover that there is a high likelihood that winery B will be able to meet its required price and succeed.   </a:t>
            </a:r>
            <a:endParaRPr b="0" lang="en-US" sz="1600" spc="-1" strike="noStrike">
              <a:latin typeface="Arial"/>
            </a:endParaRPr>
          </a:p>
        </p:txBody>
      </p:sp>
      <p:grpSp>
        <p:nvGrpSpPr>
          <p:cNvPr id="316" name="Group 3"/>
          <p:cNvGrpSpPr/>
          <p:nvPr/>
        </p:nvGrpSpPr>
        <p:grpSpPr>
          <a:xfrm>
            <a:off x="10947240" y="4610160"/>
            <a:ext cx="1226880" cy="1226880"/>
            <a:chOff x="10947240" y="4610160"/>
            <a:chExt cx="1226880" cy="1226880"/>
          </a:xfrm>
        </p:grpSpPr>
        <p:sp>
          <p:nvSpPr>
            <p:cNvPr id="317" name="CustomShape 4"/>
            <p:cNvSpPr/>
            <p:nvPr/>
          </p:nvSpPr>
          <p:spPr>
            <a:xfrm>
              <a:off x="10947240" y="4610160"/>
              <a:ext cx="1226880" cy="1226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8" name="CustomShape 5"/>
            <p:cNvSpPr/>
            <p:nvPr/>
          </p:nvSpPr>
          <p:spPr>
            <a:xfrm>
              <a:off x="11230920" y="4870440"/>
              <a:ext cx="659520" cy="638280"/>
            </a:xfrm>
            <a:custGeom>
              <a:avLst/>
              <a:gdLst/>
              <a:ahLst/>
              <a:rect l="l" t="t" r="r" b="b"/>
              <a:pathLst>
                <a:path w="120000" h="12000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style>
            <a:lnRef idx="0"/>
            <a:fillRef idx="0"/>
            <a:effectRef idx="0"/>
            <a:fontRef idx="minor"/>
          </p:style>
        </p:sp>
      </p:grpSp>
      <p:sp>
        <p:nvSpPr>
          <p:cNvPr id="319" name="CustomShape 6"/>
          <p:cNvSpPr/>
          <p:nvPr/>
        </p:nvSpPr>
        <p:spPr>
          <a:xfrm rot="5676600">
            <a:off x="5845680" y="3403440"/>
            <a:ext cx="1807920" cy="1333800"/>
          </a:xfrm>
          <a:prstGeom prst="triangle">
            <a:avLst>
              <a:gd name="adj" fmla="val 50000"/>
            </a:avLst>
          </a:prstGeom>
          <a:noFill/>
          <a:ln w="76320">
            <a:solidFill>
              <a:schemeClr val="accent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5</TotalTime>
  <Application>LibreOffice/6.3.3.2$MacOSX_X86_64 LibreOffice_project/a64200df03143b798afd1ec74a12ab50359878ed</Application>
  <Words>1221</Words>
  <Paragraphs>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2019-12-11T03:50:39Z</dcterms:created>
  <dc:creator/>
  <dc:description/>
  <dc:language>en-US</dc:language>
  <cp:lastModifiedBy/>
  <dcterms:modified xsi:type="dcterms:W3CDTF">2019-12-11T03:54:08Z</dcterms:modified>
  <cp:revision>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anguage">
    <vt:lpwstr>en-US</vt:lpwstr>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14</vt:i4>
  </property>
</Properties>
</file>